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7"/>
  </p:notesMasterIdLst>
  <p:handoutMasterIdLst>
    <p:handoutMasterId r:id="rId18"/>
  </p:handoutMasterIdLst>
  <p:sldIdLst>
    <p:sldId id="286" r:id="rId2"/>
    <p:sldId id="434" r:id="rId3"/>
    <p:sldId id="426" r:id="rId4"/>
    <p:sldId id="436" r:id="rId5"/>
    <p:sldId id="445" r:id="rId6"/>
    <p:sldId id="441" r:id="rId7"/>
    <p:sldId id="438" r:id="rId8"/>
    <p:sldId id="440" r:id="rId9"/>
    <p:sldId id="442" r:id="rId10"/>
    <p:sldId id="439" r:id="rId11"/>
    <p:sldId id="443" r:id="rId12"/>
    <p:sldId id="437" r:id="rId13"/>
    <p:sldId id="446" r:id="rId14"/>
    <p:sldId id="444" r:id="rId15"/>
    <p:sldId id="32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33A"/>
    <a:srgbClr val="539367"/>
    <a:srgbClr val="CCFFFF"/>
    <a:srgbClr val="CCECFF"/>
    <a:srgbClr val="B2EDEC"/>
    <a:srgbClr val="9ED2D1"/>
    <a:srgbClr val="8EB19F"/>
    <a:srgbClr val="9FBB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9" autoAdjust="0"/>
    <p:restoredTop sz="94627" autoAdjust="0"/>
  </p:normalViewPr>
  <p:slideViewPr>
    <p:cSldViewPr>
      <p:cViewPr varScale="1">
        <p:scale>
          <a:sx n="121" d="100"/>
          <a:sy n="121" d="100"/>
        </p:scale>
        <p:origin x="12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44"/>
    </p:cViewPr>
  </p:sorterViewPr>
  <p:notesViewPr>
    <p:cSldViewPr>
      <p:cViewPr varScale="1">
        <p:scale>
          <a:sx n="60" d="100"/>
          <a:sy n="60" d="100"/>
        </p:scale>
        <p:origin x="-1764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3AFDEE4-8F71-4C15-89E1-A5EC30E278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695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Образец текста</a:t>
            </a:r>
          </a:p>
          <a:p>
            <a:pPr lvl="1"/>
            <a:r>
              <a:rPr lang="en-US" noProof="0" smtClean="0"/>
              <a:t>Второй уровень</a:t>
            </a:r>
          </a:p>
          <a:p>
            <a:pPr lvl="2"/>
            <a:r>
              <a:rPr lang="en-US" noProof="0" smtClean="0"/>
              <a:t>Третий уровень</a:t>
            </a:r>
          </a:p>
          <a:p>
            <a:pPr lvl="3"/>
            <a:r>
              <a:rPr lang="en-US" noProof="0" smtClean="0"/>
              <a:t>Четвертый уровень</a:t>
            </a:r>
          </a:p>
          <a:p>
            <a:pPr lvl="4"/>
            <a:r>
              <a:rPr lang="en-US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4B53094-DC8C-4A5C-8476-AAA20A83F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0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ABA0E5C-012D-4EEC-A7A8-40293AC39F1A}" type="slidenum">
              <a:rPr lang="en-US" altLang="ru-RU" sz="1200" smtClean="0"/>
              <a:pPr eaLnBrk="1" hangingPunct="1"/>
              <a:t>1</a:t>
            </a:fld>
            <a:endParaRPr lang="en-US" altLang="ru-RU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3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3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4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4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6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6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7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7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8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8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9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9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10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10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11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11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12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12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D44EE7-ED22-44FF-9416-96738FD7100D}" type="slidenum">
              <a:rPr lang="en-US" altLang="ru-RU" sz="1200" smtClean="0"/>
              <a:pPr eaLnBrk="1" hangingPunct="1"/>
              <a:t>14</a:t>
            </a:fld>
            <a:endParaRPr lang="en-US" altLang="ru-RU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092A329-92BF-4019-A586-25CAE4A5B393}" type="slidenum">
              <a:rPr lang="ru-RU" altLang="ru-RU" sz="1200"/>
              <a:pPr algn="r" eaLnBrk="1" hangingPunct="1"/>
              <a:t>14</a:t>
            </a:fld>
            <a:endParaRPr lang="ru-RU" altLang="ru-RU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1">
            <a:gsLst>
              <a:gs pos="0">
                <a:srgbClr val="A9CFB5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hidden">
          <a:xfrm>
            <a:off x="1716088" y="1690688"/>
            <a:ext cx="7427912" cy="2533650"/>
          </a:xfrm>
          <a:prstGeom prst="rect">
            <a:avLst/>
          </a:prstGeom>
          <a:solidFill>
            <a:srgbClr val="2F53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0" y="2324100"/>
            <a:ext cx="582613" cy="633413"/>
          </a:xfrm>
          <a:prstGeom prst="rect">
            <a:avLst/>
          </a:prstGeom>
          <a:solidFill>
            <a:srgbClr val="2F53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400">
              <a:latin typeface="Times New Roman" pitchFamily="18" charset="0"/>
            </a:endParaRPr>
          </a:p>
        </p:txBody>
      </p: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573088" y="1066800"/>
            <a:ext cx="2293937" cy="3157538"/>
            <a:chOff x="361" y="672"/>
            <a:chExt cx="1445" cy="1989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61" y="2257"/>
              <a:ext cx="363" cy="404"/>
            </a:xfrm>
            <a:prstGeom prst="rect">
              <a:avLst/>
            </a:prstGeom>
            <a:solidFill>
              <a:srgbClr val="539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81" y="1065"/>
              <a:ext cx="362" cy="405"/>
            </a:xfrm>
            <a:prstGeom prst="rect">
              <a:avLst/>
            </a:pr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437" y="672"/>
              <a:ext cx="369" cy="400"/>
            </a:xfrm>
            <a:prstGeom prst="rect">
              <a:avLst/>
            </a:pr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19" y="2257"/>
              <a:ext cx="368" cy="404"/>
            </a:xfrm>
            <a:prstGeom prst="rect">
              <a:avLst/>
            </a:prstGeom>
            <a:solidFill>
              <a:srgbClr val="2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437" y="1065"/>
              <a:ext cx="369" cy="405"/>
            </a:xfrm>
            <a:prstGeom prst="rect">
              <a:avLst/>
            </a:prstGeom>
            <a:solidFill>
              <a:srgbClr val="539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719" y="1464"/>
              <a:ext cx="368" cy="399"/>
            </a:xfrm>
            <a:prstGeom prst="rect">
              <a:avLst/>
            </a:pr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81" y="1464"/>
              <a:ext cx="362" cy="399"/>
            </a:xfrm>
            <a:prstGeom prst="rect">
              <a:avLst/>
            </a:prstGeom>
            <a:solidFill>
              <a:srgbClr val="539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61" y="1857"/>
              <a:ext cx="363" cy="406"/>
            </a:xfrm>
            <a:prstGeom prst="rect">
              <a:avLst/>
            </a:pr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719" y="1857"/>
              <a:ext cx="368" cy="406"/>
            </a:xfrm>
            <a:prstGeom prst="rect">
              <a:avLst/>
            </a:prstGeom>
            <a:solidFill>
              <a:srgbClr val="539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>
                <a:latin typeface="Times New Roman" pitchFamily="18" charset="0"/>
              </a:endParaRPr>
            </a:p>
          </p:txBody>
        </p:sp>
      </p:grpSp>
      <p:pic>
        <p:nvPicPr>
          <p:cNvPr id="17" name="Picture 23" descr="Логотип НФП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268288"/>
            <a:ext cx="154622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23" name="Rectangle 19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867025" y="1843088"/>
            <a:ext cx="6019800" cy="2209800"/>
          </a:xfrm>
        </p:spPr>
        <p:txBody>
          <a:bodyPr/>
          <a:lstStyle>
            <a:lvl1pPr>
              <a:defRPr sz="25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dirty="0" smtClean="0"/>
              <a:t>Описание практики</a:t>
            </a:r>
          </a:p>
        </p:txBody>
      </p:sp>
      <p:sp>
        <p:nvSpPr>
          <p:cNvPr id="471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>
                <a:solidFill>
                  <a:srgbClr val="2F533A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86136"/>
            <a:ext cx="2815952" cy="519464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r>
              <a:rPr lang="ru-RU" dirty="0" smtClean="0"/>
              <a:t>Москва</a:t>
            </a:r>
          </a:p>
          <a:p>
            <a:pPr>
              <a:defRPr/>
            </a:pPr>
            <a:r>
              <a:rPr lang="ru-RU" dirty="0" smtClean="0"/>
              <a:t>2019</a:t>
            </a:r>
            <a:endParaRPr lang="ru-RU" dirty="0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112B5-3A40-427A-B631-15D8EA4C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21" name="Picture 6" descr="http://ntf.ru/images/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7790" y="6033736"/>
            <a:ext cx="594569" cy="82242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  <a:softEdge rad="127000"/>
          </a:effectLst>
        </p:spPr>
      </p:pic>
      <p:pic>
        <p:nvPicPr>
          <p:cNvPr id="22" name="Picture 6" descr="http://ntf.ru/images/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0190" y="6186136"/>
            <a:ext cx="594569" cy="82242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  <a:softEdge rad="127000"/>
          </a:effectLst>
        </p:spPr>
      </p:pic>
      <p:pic>
        <p:nvPicPr>
          <p:cNvPr id="23" name="Picture 6" descr="http://ntf.ru/images/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2590" y="6338536"/>
            <a:ext cx="594569" cy="82242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6598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59532" y="2096852"/>
            <a:ext cx="8229600" cy="349216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 dirty="0" smtClean="0"/>
              <a:t>Описание современных тенденций, лучших практик и наиболее перспективных результатов </a:t>
            </a:r>
            <a:r>
              <a:rPr lang="ru-RU" dirty="0" err="1" smtClean="0"/>
              <a:t>грантовой</a:t>
            </a:r>
            <a:r>
              <a:rPr lang="ru-RU" dirty="0" smtClean="0"/>
              <a:t> поддержки в рамках всех направлений реализации </a:t>
            </a:r>
            <a:r>
              <a:rPr lang="ru-RU" dirty="0" err="1" smtClean="0"/>
              <a:t>грантовой</a:t>
            </a:r>
            <a:r>
              <a:rPr lang="ru-RU" dirty="0" smtClean="0"/>
              <a:t> программы</a:t>
            </a:r>
          </a:p>
          <a:p>
            <a:pPr lvl="0"/>
            <a:r>
              <a:rPr lang="ru-RU" dirty="0" smtClean="0"/>
              <a:t>Сборник лучших практик и разработок (результатов), полученных в рамках программы </a:t>
            </a:r>
            <a:r>
              <a:rPr lang="ru-RU" dirty="0" err="1" smtClean="0"/>
              <a:t>грантовой</a:t>
            </a:r>
            <a:r>
              <a:rPr lang="ru-RU" dirty="0" smtClean="0"/>
              <a:t> поддержки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C7EE-CA67-472C-8C3E-1C10F68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20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dirty="0" smtClean="0"/>
              <a:t>Образовательные программы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C7EE-CA67-472C-8C3E-1C10F68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88840"/>
            <a:ext cx="8604956" cy="364213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6552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dirty="0" smtClean="0"/>
              <a:t>Образовательные программы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C7EE-CA67-472C-8C3E-1C10F68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 hasCustomPrompt="1"/>
          </p:nvPr>
        </p:nvSpPr>
        <p:spPr>
          <a:xfrm>
            <a:off x="359532" y="1448780"/>
            <a:ext cx="8229600" cy="5292588"/>
          </a:xfrm>
        </p:spPr>
        <p:txBody>
          <a:bodyPr/>
          <a:lstStyle>
            <a:lvl1pPr>
              <a:defRPr sz="1800"/>
            </a:lvl1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МОО «Общество дружбы с Кубой» совместно с межвузовской площадкой электронного образования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Универсариум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НКО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Инфокультура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при поддержке Федерального агентства по делам Содружества Независимых Государств, соотечественников, проживающих за рубежом, и по международному гуманитарному сотрудничеству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Россотрудничество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рамках федерального проекта «Кадры для цифровой экономики» национальной программы «Цифровая экономика Российской Федерации» реализует проект по организации образовательных курсов повышения квалификации учителей и руководителей русских школ за рубежом с учетом современных образовательных тенденций: цифровой трансформации образования, индивидуализации образовательных траекторий школьников, развития универсальных компетенций и новых грамотностей (навыки XXI  века) школьников.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Общество выступает партнёром Ассоциации участников рынка данных в части реализации проекта для школьников в тех же странах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4875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dirty="0" smtClean="0"/>
              <a:t>Образовательные программы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C7EE-CA67-472C-8C3E-1C10F68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 hasCustomPrompt="1"/>
          </p:nvPr>
        </p:nvSpPr>
        <p:spPr>
          <a:xfrm>
            <a:off x="359532" y="1448780"/>
            <a:ext cx="8229600" cy="5292588"/>
          </a:xfrm>
        </p:spPr>
        <p:txBody>
          <a:bodyPr/>
          <a:lstStyle>
            <a:lvl1pPr>
              <a:defRPr sz="1800"/>
            </a:lvl1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Межрегиональная общественная организация "Общество дружбы с Кубой“ (Мероприятие 6, № Соглашения №6)</a:t>
            </a: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Организация современных и доступных курсов по повышению квалификации учителей и руководителей русских школ/центров русских школ в Киргизии, Армении и на Кубе в части применения новейших цифровых технологий в образовании и индивидуализации образовательных траекторий школьников для максимального раскрытия потенциала каждого учащегося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участников рынка данных (Мероприятие 2, № 13)</a:t>
            </a: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Создание системы образовательного цикла в части внедрения в образовательный процесс русских школ в Киргизии, Армении и на Кубе цифровых образовательных технологий и практик повышения цифровой грамотности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183242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ru-RU" dirty="0" smtClean="0"/>
              <a:t>Образовательные программы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C7EE-CA67-472C-8C3E-1C10F68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 hasCustomPrompt="1"/>
          </p:nvPr>
        </p:nvSpPr>
        <p:spPr>
          <a:xfrm>
            <a:off x="359532" y="1448780"/>
            <a:ext cx="8229600" cy="5292588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N 1 ведомственной целевой программы является развитие применения русского языка как основы гражданской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самоидентичности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народов Российской Федерации, которые характеризуются увеличением численности педагогических работников, прошедших повышение квалификации и переподготовку по вопросам совершенствования норм и условий полноценного функционирования и развития русского языка как государственного языка Российской Федерации, до 173000 человек в 2025 году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N 2 ведомственной целевой программы является распространение и укрепление позиций русского языка и образования на русском языке в государствах - участниках СНГ, Республиках Абхазия и Южная Осетия, а также в иностранных государствах, которые характеризуются увеличением количества проведенных комплексных мероприятий, направленных на продвижение, поддержку и укрепление позиций русского языка, а также на популяризацию российской науки, культуры и образования, до 768 единиц в 2025 году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N 3 ведомственной целевой программы является продвижение русского языка как основы культурного и образовательного единства народов Российской Федерации, эффективного международного общения, которое характеризуется увеличением количества проведенных мероприятий просветительского, образовательного и научно-методического характера, направленных на популяризацию русского языка, российского образования и культуры (в том числе олимпиад и конкурсов по русскому языку), до 651 единицы в 2025 году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1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C45C4-AA44-4EE6-9690-A2EAEC986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5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7A59B-2919-4ED2-84BB-95D328441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73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0"/>
          <p:cNvSpPr>
            <a:spLocks noChangeArrowheads="1"/>
          </p:cNvSpPr>
          <p:nvPr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1">
            <a:gsLst>
              <a:gs pos="0">
                <a:srgbClr val="A9CFB5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027" name="Freeform 31"/>
          <p:cNvSpPr>
            <a:spLocks/>
          </p:cNvSpPr>
          <p:nvPr/>
        </p:nvSpPr>
        <p:spPr bwMode="hidden">
          <a:xfrm>
            <a:off x="8008938" y="4168775"/>
            <a:ext cx="1141412" cy="2682875"/>
          </a:xfrm>
          <a:custGeom>
            <a:avLst/>
            <a:gdLst>
              <a:gd name="T0" fmla="*/ 1817045124 w 717"/>
              <a:gd name="T1" fmla="*/ 181451250 h 1690"/>
              <a:gd name="T2" fmla="*/ 1817045124 w 717"/>
              <a:gd name="T3" fmla="*/ 0 h 1690"/>
              <a:gd name="T4" fmla="*/ 1771428442 w 717"/>
              <a:gd name="T5" fmla="*/ 254536575 h 1690"/>
              <a:gd name="T6" fmla="*/ 1710607261 w 717"/>
              <a:gd name="T7" fmla="*/ 526713450 h 1690"/>
              <a:gd name="T8" fmla="*/ 1588964899 w 717"/>
              <a:gd name="T9" fmla="*/ 980341575 h 1690"/>
              <a:gd name="T10" fmla="*/ 1454649202 w 717"/>
              <a:gd name="T11" fmla="*/ 1433969700 h 1690"/>
              <a:gd name="T12" fmla="*/ 1272185658 w 717"/>
              <a:gd name="T13" fmla="*/ 1887597825 h 1690"/>
              <a:gd name="T14" fmla="*/ 1074514432 w 717"/>
              <a:gd name="T15" fmla="*/ 2147483647 h 1690"/>
              <a:gd name="T16" fmla="*/ 846434206 w 717"/>
              <a:gd name="T17" fmla="*/ 2147483647 h 1690"/>
              <a:gd name="T18" fmla="*/ 590476147 w 717"/>
              <a:gd name="T19" fmla="*/ 2147483647 h 1690"/>
              <a:gd name="T20" fmla="*/ 316779240 w 717"/>
              <a:gd name="T21" fmla="*/ 2147483647 h 1690"/>
              <a:gd name="T22" fmla="*/ 0 w 717"/>
              <a:gd name="T23" fmla="*/ 2147483647 h 1690"/>
              <a:gd name="T24" fmla="*/ 27876242 w 717"/>
              <a:gd name="T25" fmla="*/ 2147483647 h 1690"/>
              <a:gd name="T26" fmla="*/ 347189831 w 717"/>
              <a:gd name="T27" fmla="*/ 2147483647 h 1690"/>
              <a:gd name="T28" fmla="*/ 620886738 w 717"/>
              <a:gd name="T29" fmla="*/ 2147483647 h 1690"/>
              <a:gd name="T30" fmla="*/ 876844797 w 717"/>
              <a:gd name="T31" fmla="*/ 2147483647 h 1690"/>
              <a:gd name="T32" fmla="*/ 1104925022 w 717"/>
              <a:gd name="T33" fmla="*/ 2147483647 h 1690"/>
              <a:gd name="T34" fmla="*/ 1302596249 w 717"/>
              <a:gd name="T35" fmla="*/ 1887597825 h 1690"/>
              <a:gd name="T36" fmla="*/ 1482527036 w 717"/>
              <a:gd name="T37" fmla="*/ 1433969700 h 1690"/>
              <a:gd name="T38" fmla="*/ 1619375489 w 717"/>
              <a:gd name="T39" fmla="*/ 980341575 h 1690"/>
              <a:gd name="T40" fmla="*/ 1741017851 w 717"/>
              <a:gd name="T41" fmla="*/ 526713450 h 1690"/>
              <a:gd name="T42" fmla="*/ 1786634533 w 717"/>
              <a:gd name="T43" fmla="*/ 360383138 h 1690"/>
              <a:gd name="T44" fmla="*/ 1817045124 w 717"/>
              <a:gd name="T45" fmla="*/ 181451250 h 1690"/>
              <a:gd name="T46" fmla="*/ 1817045124 w 717"/>
              <a:gd name="T47" fmla="*/ 181451250 h 169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17" h="1690">
                <a:moveTo>
                  <a:pt x="717" y="72"/>
                </a:moveTo>
                <a:lnTo>
                  <a:pt x="717" y="0"/>
                </a:lnTo>
                <a:lnTo>
                  <a:pt x="699" y="101"/>
                </a:lnTo>
                <a:lnTo>
                  <a:pt x="675" y="209"/>
                </a:lnTo>
                <a:lnTo>
                  <a:pt x="627" y="389"/>
                </a:lnTo>
                <a:lnTo>
                  <a:pt x="574" y="569"/>
                </a:lnTo>
                <a:lnTo>
                  <a:pt x="502" y="749"/>
                </a:lnTo>
                <a:lnTo>
                  <a:pt x="424" y="935"/>
                </a:lnTo>
                <a:lnTo>
                  <a:pt x="334" y="1121"/>
                </a:lnTo>
                <a:lnTo>
                  <a:pt x="233" y="1312"/>
                </a:lnTo>
                <a:lnTo>
                  <a:pt x="125" y="1498"/>
                </a:lnTo>
                <a:lnTo>
                  <a:pt x="0" y="1690"/>
                </a:lnTo>
                <a:lnTo>
                  <a:pt x="11" y="1690"/>
                </a:lnTo>
                <a:lnTo>
                  <a:pt x="137" y="1498"/>
                </a:lnTo>
                <a:lnTo>
                  <a:pt x="245" y="1312"/>
                </a:lnTo>
                <a:lnTo>
                  <a:pt x="346" y="1121"/>
                </a:lnTo>
                <a:lnTo>
                  <a:pt x="436" y="935"/>
                </a:lnTo>
                <a:lnTo>
                  <a:pt x="514" y="749"/>
                </a:lnTo>
                <a:lnTo>
                  <a:pt x="585" y="569"/>
                </a:lnTo>
                <a:lnTo>
                  <a:pt x="639" y="389"/>
                </a:lnTo>
                <a:lnTo>
                  <a:pt x="687" y="209"/>
                </a:lnTo>
                <a:lnTo>
                  <a:pt x="705" y="143"/>
                </a:lnTo>
                <a:lnTo>
                  <a:pt x="717" y="72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32"/>
          <p:cNvSpPr>
            <a:spLocks/>
          </p:cNvSpPr>
          <p:nvPr/>
        </p:nvSpPr>
        <p:spPr bwMode="hidden">
          <a:xfrm>
            <a:off x="8550275" y="6022975"/>
            <a:ext cx="600075" cy="828675"/>
          </a:xfrm>
          <a:custGeom>
            <a:avLst/>
            <a:gdLst>
              <a:gd name="T0" fmla="*/ 955145904 w 377"/>
              <a:gd name="T1" fmla="*/ 0 h 522"/>
              <a:gd name="T2" fmla="*/ 742327793 w 377"/>
              <a:gd name="T3" fmla="*/ 332660625 h 522"/>
              <a:gd name="T4" fmla="*/ 516842847 w 377"/>
              <a:gd name="T5" fmla="*/ 665321250 h 522"/>
              <a:gd name="T6" fmla="*/ 258422219 w 377"/>
              <a:gd name="T7" fmla="*/ 997981875 h 522"/>
              <a:gd name="T8" fmla="*/ 0 w 377"/>
              <a:gd name="T9" fmla="*/ 1315521563 h 522"/>
              <a:gd name="T10" fmla="*/ 30403269 w 377"/>
              <a:gd name="T11" fmla="*/ 1315521563 h 522"/>
              <a:gd name="T12" fmla="*/ 288823897 w 377"/>
              <a:gd name="T13" fmla="*/ 1013102813 h 522"/>
              <a:gd name="T14" fmla="*/ 516842847 w 377"/>
              <a:gd name="T15" fmla="*/ 710684063 h 522"/>
              <a:gd name="T16" fmla="*/ 955145904 w 377"/>
              <a:gd name="T17" fmla="*/ 60483750 h 522"/>
              <a:gd name="T18" fmla="*/ 955145904 w 377"/>
              <a:gd name="T19" fmla="*/ 0 h 522"/>
              <a:gd name="T20" fmla="*/ 955145904 w 377"/>
              <a:gd name="T21" fmla="*/ 0 h 5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77" h="522">
                <a:moveTo>
                  <a:pt x="377" y="0"/>
                </a:moveTo>
                <a:lnTo>
                  <a:pt x="293" y="132"/>
                </a:lnTo>
                <a:lnTo>
                  <a:pt x="204" y="264"/>
                </a:lnTo>
                <a:lnTo>
                  <a:pt x="102" y="396"/>
                </a:lnTo>
                <a:lnTo>
                  <a:pt x="0" y="522"/>
                </a:lnTo>
                <a:lnTo>
                  <a:pt x="12" y="522"/>
                </a:lnTo>
                <a:lnTo>
                  <a:pt x="114" y="402"/>
                </a:lnTo>
                <a:lnTo>
                  <a:pt x="204" y="282"/>
                </a:lnTo>
                <a:lnTo>
                  <a:pt x="377" y="24"/>
                </a:lnTo>
                <a:lnTo>
                  <a:pt x="377" y="0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Freeform 33"/>
          <p:cNvSpPr>
            <a:spLocks/>
          </p:cNvSpPr>
          <p:nvPr/>
        </p:nvSpPr>
        <p:spPr bwMode="hidden">
          <a:xfrm>
            <a:off x="9017000" y="6689725"/>
            <a:ext cx="133350" cy="161925"/>
          </a:xfrm>
          <a:custGeom>
            <a:avLst/>
            <a:gdLst>
              <a:gd name="T0" fmla="*/ 0 w 84"/>
              <a:gd name="T1" fmla="*/ 257055938 h 102"/>
              <a:gd name="T2" fmla="*/ 45362813 w 84"/>
              <a:gd name="T3" fmla="*/ 257055938 h 102"/>
              <a:gd name="T4" fmla="*/ 120967500 w 84"/>
              <a:gd name="T5" fmla="*/ 151209375 h 102"/>
              <a:gd name="T6" fmla="*/ 211693125 w 84"/>
              <a:gd name="T7" fmla="*/ 60483750 h 102"/>
              <a:gd name="T8" fmla="*/ 211693125 w 84"/>
              <a:gd name="T9" fmla="*/ 0 h 102"/>
              <a:gd name="T10" fmla="*/ 105846563 w 84"/>
              <a:gd name="T11" fmla="*/ 136088438 h 102"/>
              <a:gd name="T12" fmla="*/ 0 w 84"/>
              <a:gd name="T13" fmla="*/ 257055938 h 102"/>
              <a:gd name="T14" fmla="*/ 0 w 84"/>
              <a:gd name="T15" fmla="*/ 257055938 h 10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4" h="102">
                <a:moveTo>
                  <a:pt x="0" y="102"/>
                </a:moveTo>
                <a:lnTo>
                  <a:pt x="18" y="102"/>
                </a:lnTo>
                <a:lnTo>
                  <a:pt x="48" y="60"/>
                </a:lnTo>
                <a:lnTo>
                  <a:pt x="84" y="24"/>
                </a:lnTo>
                <a:lnTo>
                  <a:pt x="84" y="0"/>
                </a:lnTo>
                <a:lnTo>
                  <a:pt x="42" y="54"/>
                </a:lnTo>
                <a:lnTo>
                  <a:pt x="0" y="102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30" name="Group 34"/>
          <p:cNvGrpSpPr>
            <a:grpSpLocks/>
          </p:cNvGrpSpPr>
          <p:nvPr/>
        </p:nvGrpSpPr>
        <p:grpSpPr bwMode="auto">
          <a:xfrm>
            <a:off x="457200" y="0"/>
            <a:ext cx="8093075" cy="6851650"/>
            <a:chOff x="288" y="0"/>
            <a:chExt cx="5098" cy="4316"/>
          </a:xfrm>
        </p:grpSpPr>
        <p:sp>
          <p:nvSpPr>
            <p:cNvPr id="1066" name="Freeform 35"/>
            <p:cNvSpPr>
              <a:spLocks/>
            </p:cNvSpPr>
            <p:nvPr userDrawn="1"/>
          </p:nvSpPr>
          <p:spPr bwMode="hidden">
            <a:xfrm>
              <a:off x="2789" y="0"/>
              <a:ext cx="72" cy="4316"/>
            </a:xfrm>
            <a:custGeom>
              <a:avLst/>
              <a:gdLst>
                <a:gd name="T0" fmla="*/ 0 w 72"/>
                <a:gd name="T1" fmla="*/ 0 h 4316"/>
                <a:gd name="T2" fmla="*/ 60 w 72"/>
                <a:gd name="T3" fmla="*/ 4316 h 4316"/>
                <a:gd name="T4" fmla="*/ 72 w 72"/>
                <a:gd name="T5" fmla="*/ 4316 h 4316"/>
                <a:gd name="T6" fmla="*/ 12 w 72"/>
                <a:gd name="T7" fmla="*/ 0 h 4316"/>
                <a:gd name="T8" fmla="*/ 0 w 72"/>
                <a:gd name="T9" fmla="*/ 0 h 4316"/>
                <a:gd name="T10" fmla="*/ 0 w 72"/>
                <a:gd name="T11" fmla="*/ 0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4316">
                  <a:moveTo>
                    <a:pt x="0" y="0"/>
                  </a:moveTo>
                  <a:lnTo>
                    <a:pt x="60" y="4316"/>
                  </a:lnTo>
                  <a:lnTo>
                    <a:pt x="72" y="4316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7" name="Freeform 36"/>
            <p:cNvSpPr>
              <a:spLocks/>
            </p:cNvSpPr>
            <p:nvPr userDrawn="1"/>
          </p:nvSpPr>
          <p:spPr bwMode="hidden">
            <a:xfrm>
              <a:off x="3089" y="0"/>
              <a:ext cx="174" cy="4316"/>
            </a:xfrm>
            <a:custGeom>
              <a:avLst/>
              <a:gdLst>
                <a:gd name="T0" fmla="*/ 24 w 174"/>
                <a:gd name="T1" fmla="*/ 0 h 4316"/>
                <a:gd name="T2" fmla="*/ 12 w 174"/>
                <a:gd name="T3" fmla="*/ 0 h 4316"/>
                <a:gd name="T4" fmla="*/ 42 w 174"/>
                <a:gd name="T5" fmla="*/ 216 h 4316"/>
                <a:gd name="T6" fmla="*/ 72 w 174"/>
                <a:gd name="T7" fmla="*/ 444 h 4316"/>
                <a:gd name="T8" fmla="*/ 96 w 174"/>
                <a:gd name="T9" fmla="*/ 689 h 4316"/>
                <a:gd name="T10" fmla="*/ 120 w 174"/>
                <a:gd name="T11" fmla="*/ 947 h 4316"/>
                <a:gd name="T12" fmla="*/ 132 w 174"/>
                <a:gd name="T13" fmla="*/ 1211 h 4316"/>
                <a:gd name="T14" fmla="*/ 150 w 174"/>
                <a:gd name="T15" fmla="*/ 1487 h 4316"/>
                <a:gd name="T16" fmla="*/ 156 w 174"/>
                <a:gd name="T17" fmla="*/ 1768 h 4316"/>
                <a:gd name="T18" fmla="*/ 162 w 174"/>
                <a:gd name="T19" fmla="*/ 2062 h 4316"/>
                <a:gd name="T20" fmla="*/ 156 w 174"/>
                <a:gd name="T21" fmla="*/ 2644 h 4316"/>
                <a:gd name="T22" fmla="*/ 126 w 174"/>
                <a:gd name="T23" fmla="*/ 3225 h 4316"/>
                <a:gd name="T24" fmla="*/ 108 w 174"/>
                <a:gd name="T25" fmla="*/ 3507 h 4316"/>
                <a:gd name="T26" fmla="*/ 78 w 174"/>
                <a:gd name="T27" fmla="*/ 3788 h 4316"/>
                <a:gd name="T28" fmla="*/ 42 w 174"/>
                <a:gd name="T29" fmla="*/ 4058 h 4316"/>
                <a:gd name="T30" fmla="*/ 0 w 174"/>
                <a:gd name="T31" fmla="*/ 4316 h 4316"/>
                <a:gd name="T32" fmla="*/ 12 w 174"/>
                <a:gd name="T33" fmla="*/ 4316 h 4316"/>
                <a:gd name="T34" fmla="*/ 54 w 174"/>
                <a:gd name="T35" fmla="*/ 4058 h 4316"/>
                <a:gd name="T36" fmla="*/ 90 w 174"/>
                <a:gd name="T37" fmla="*/ 3782 h 4316"/>
                <a:gd name="T38" fmla="*/ 120 w 174"/>
                <a:gd name="T39" fmla="*/ 3507 h 4316"/>
                <a:gd name="T40" fmla="*/ 138 w 174"/>
                <a:gd name="T41" fmla="*/ 3219 h 4316"/>
                <a:gd name="T42" fmla="*/ 168 w 174"/>
                <a:gd name="T43" fmla="*/ 2638 h 4316"/>
                <a:gd name="T44" fmla="*/ 174 w 174"/>
                <a:gd name="T45" fmla="*/ 2056 h 4316"/>
                <a:gd name="T46" fmla="*/ 168 w 174"/>
                <a:gd name="T47" fmla="*/ 1768 h 4316"/>
                <a:gd name="T48" fmla="*/ 162 w 174"/>
                <a:gd name="T49" fmla="*/ 1487 h 4316"/>
                <a:gd name="T50" fmla="*/ 144 w 174"/>
                <a:gd name="T51" fmla="*/ 1211 h 4316"/>
                <a:gd name="T52" fmla="*/ 132 w 174"/>
                <a:gd name="T53" fmla="*/ 941 h 4316"/>
                <a:gd name="T54" fmla="*/ 108 w 174"/>
                <a:gd name="T55" fmla="*/ 689 h 4316"/>
                <a:gd name="T56" fmla="*/ 84 w 174"/>
                <a:gd name="T57" fmla="*/ 444 h 4316"/>
                <a:gd name="T58" fmla="*/ 54 w 174"/>
                <a:gd name="T59" fmla="*/ 216 h 4316"/>
                <a:gd name="T60" fmla="*/ 24 w 174"/>
                <a:gd name="T61" fmla="*/ 0 h 4316"/>
                <a:gd name="T62" fmla="*/ 24 w 174"/>
                <a:gd name="T63" fmla="*/ 0 h 43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74" h="4316">
                  <a:moveTo>
                    <a:pt x="24" y="0"/>
                  </a:moveTo>
                  <a:lnTo>
                    <a:pt x="12" y="0"/>
                  </a:lnTo>
                  <a:lnTo>
                    <a:pt x="42" y="216"/>
                  </a:lnTo>
                  <a:lnTo>
                    <a:pt x="72" y="444"/>
                  </a:lnTo>
                  <a:lnTo>
                    <a:pt x="96" y="689"/>
                  </a:lnTo>
                  <a:lnTo>
                    <a:pt x="120" y="947"/>
                  </a:lnTo>
                  <a:lnTo>
                    <a:pt x="132" y="1211"/>
                  </a:lnTo>
                  <a:lnTo>
                    <a:pt x="150" y="1487"/>
                  </a:lnTo>
                  <a:lnTo>
                    <a:pt x="156" y="1768"/>
                  </a:lnTo>
                  <a:lnTo>
                    <a:pt x="162" y="2062"/>
                  </a:lnTo>
                  <a:lnTo>
                    <a:pt x="156" y="2644"/>
                  </a:lnTo>
                  <a:lnTo>
                    <a:pt x="126" y="3225"/>
                  </a:lnTo>
                  <a:lnTo>
                    <a:pt x="108" y="3507"/>
                  </a:lnTo>
                  <a:lnTo>
                    <a:pt x="78" y="3788"/>
                  </a:lnTo>
                  <a:lnTo>
                    <a:pt x="42" y="4058"/>
                  </a:lnTo>
                  <a:lnTo>
                    <a:pt x="0" y="4316"/>
                  </a:lnTo>
                  <a:lnTo>
                    <a:pt x="12" y="4316"/>
                  </a:lnTo>
                  <a:lnTo>
                    <a:pt x="54" y="4058"/>
                  </a:lnTo>
                  <a:lnTo>
                    <a:pt x="90" y="3782"/>
                  </a:lnTo>
                  <a:lnTo>
                    <a:pt x="120" y="3507"/>
                  </a:lnTo>
                  <a:lnTo>
                    <a:pt x="138" y="3219"/>
                  </a:lnTo>
                  <a:lnTo>
                    <a:pt x="168" y="2638"/>
                  </a:lnTo>
                  <a:lnTo>
                    <a:pt x="174" y="2056"/>
                  </a:lnTo>
                  <a:lnTo>
                    <a:pt x="168" y="1768"/>
                  </a:lnTo>
                  <a:lnTo>
                    <a:pt x="162" y="1487"/>
                  </a:lnTo>
                  <a:lnTo>
                    <a:pt x="144" y="1211"/>
                  </a:lnTo>
                  <a:lnTo>
                    <a:pt x="132" y="941"/>
                  </a:lnTo>
                  <a:lnTo>
                    <a:pt x="108" y="689"/>
                  </a:lnTo>
                  <a:lnTo>
                    <a:pt x="84" y="444"/>
                  </a:lnTo>
                  <a:lnTo>
                    <a:pt x="54" y="21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8" name="Freeform 37"/>
            <p:cNvSpPr>
              <a:spLocks/>
            </p:cNvSpPr>
            <p:nvPr userDrawn="1"/>
          </p:nvSpPr>
          <p:spPr bwMode="hidden">
            <a:xfrm>
              <a:off x="3358" y="0"/>
              <a:ext cx="337" cy="4316"/>
            </a:xfrm>
            <a:custGeom>
              <a:avLst/>
              <a:gdLst>
                <a:gd name="T0" fmla="*/ 333 w 335"/>
                <a:gd name="T1" fmla="*/ 2014 h 4316"/>
                <a:gd name="T2" fmla="*/ 321 w 335"/>
                <a:gd name="T3" fmla="*/ 1726 h 4316"/>
                <a:gd name="T4" fmla="*/ 297 w 335"/>
                <a:gd name="T5" fmla="*/ 1445 h 4316"/>
                <a:gd name="T6" fmla="*/ 267 w 335"/>
                <a:gd name="T7" fmla="*/ 1175 h 4316"/>
                <a:gd name="T8" fmla="*/ 230 w 335"/>
                <a:gd name="T9" fmla="*/ 917 h 4316"/>
                <a:gd name="T10" fmla="*/ 188 w 335"/>
                <a:gd name="T11" fmla="*/ 665 h 4316"/>
                <a:gd name="T12" fmla="*/ 134 w 335"/>
                <a:gd name="T13" fmla="*/ 432 h 4316"/>
                <a:gd name="T14" fmla="*/ 78 w 335"/>
                <a:gd name="T15" fmla="*/ 204 h 4316"/>
                <a:gd name="T16" fmla="*/ 12 w 335"/>
                <a:gd name="T17" fmla="*/ 0 h 4316"/>
                <a:gd name="T18" fmla="*/ 0 w 335"/>
                <a:gd name="T19" fmla="*/ 0 h 4316"/>
                <a:gd name="T20" fmla="*/ 66 w 335"/>
                <a:gd name="T21" fmla="*/ 204 h 4316"/>
                <a:gd name="T22" fmla="*/ 122 w 335"/>
                <a:gd name="T23" fmla="*/ 432 h 4316"/>
                <a:gd name="T24" fmla="*/ 176 w 335"/>
                <a:gd name="T25" fmla="*/ 665 h 4316"/>
                <a:gd name="T26" fmla="*/ 218 w 335"/>
                <a:gd name="T27" fmla="*/ 917 h 4316"/>
                <a:gd name="T28" fmla="*/ 254 w 335"/>
                <a:gd name="T29" fmla="*/ 1175 h 4316"/>
                <a:gd name="T30" fmla="*/ 285 w 335"/>
                <a:gd name="T31" fmla="*/ 1445 h 4316"/>
                <a:gd name="T32" fmla="*/ 309 w 335"/>
                <a:gd name="T33" fmla="*/ 1726 h 4316"/>
                <a:gd name="T34" fmla="*/ 321 w 335"/>
                <a:gd name="T35" fmla="*/ 2014 h 4316"/>
                <a:gd name="T36" fmla="*/ 327 w 335"/>
                <a:gd name="T37" fmla="*/ 2314 h 4316"/>
                <a:gd name="T38" fmla="*/ 321 w 335"/>
                <a:gd name="T39" fmla="*/ 2608 h 4316"/>
                <a:gd name="T40" fmla="*/ 309 w 335"/>
                <a:gd name="T41" fmla="*/ 2907 h 4316"/>
                <a:gd name="T42" fmla="*/ 285 w 335"/>
                <a:gd name="T43" fmla="*/ 3201 h 4316"/>
                <a:gd name="T44" fmla="*/ 261 w 335"/>
                <a:gd name="T45" fmla="*/ 3489 h 4316"/>
                <a:gd name="T46" fmla="*/ 218 w 335"/>
                <a:gd name="T47" fmla="*/ 3777 h 4316"/>
                <a:gd name="T48" fmla="*/ 176 w 335"/>
                <a:gd name="T49" fmla="*/ 4052 h 4316"/>
                <a:gd name="T50" fmla="*/ 122 w 335"/>
                <a:gd name="T51" fmla="*/ 4316 h 4316"/>
                <a:gd name="T52" fmla="*/ 134 w 335"/>
                <a:gd name="T53" fmla="*/ 4316 h 4316"/>
                <a:gd name="T54" fmla="*/ 188 w 335"/>
                <a:gd name="T55" fmla="*/ 4052 h 4316"/>
                <a:gd name="T56" fmla="*/ 230 w 335"/>
                <a:gd name="T57" fmla="*/ 3777 h 4316"/>
                <a:gd name="T58" fmla="*/ 273 w 335"/>
                <a:gd name="T59" fmla="*/ 3489 h 4316"/>
                <a:gd name="T60" fmla="*/ 297 w 335"/>
                <a:gd name="T61" fmla="*/ 3201 h 4316"/>
                <a:gd name="T62" fmla="*/ 321 w 335"/>
                <a:gd name="T63" fmla="*/ 2907 h 4316"/>
                <a:gd name="T64" fmla="*/ 333 w 335"/>
                <a:gd name="T65" fmla="*/ 2608 h 4316"/>
                <a:gd name="T66" fmla="*/ 339 w 335"/>
                <a:gd name="T67" fmla="*/ 2314 h 4316"/>
                <a:gd name="T68" fmla="*/ 333 w 335"/>
                <a:gd name="T69" fmla="*/ 2014 h 4316"/>
                <a:gd name="T70" fmla="*/ 333 w 335"/>
                <a:gd name="T71" fmla="*/ 2014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35" h="4316">
                  <a:moveTo>
                    <a:pt x="329" y="2014"/>
                  </a:moveTo>
                  <a:lnTo>
                    <a:pt x="317" y="1726"/>
                  </a:lnTo>
                  <a:lnTo>
                    <a:pt x="293" y="1445"/>
                  </a:lnTo>
                  <a:lnTo>
                    <a:pt x="263" y="1175"/>
                  </a:lnTo>
                  <a:lnTo>
                    <a:pt x="228" y="917"/>
                  </a:lnTo>
                  <a:lnTo>
                    <a:pt x="186" y="665"/>
                  </a:lnTo>
                  <a:lnTo>
                    <a:pt x="132" y="432"/>
                  </a:lnTo>
                  <a:lnTo>
                    <a:pt x="78" y="204"/>
                  </a:lnTo>
                  <a:lnTo>
                    <a:pt x="12" y="0"/>
                  </a:lnTo>
                  <a:lnTo>
                    <a:pt x="0" y="0"/>
                  </a:lnTo>
                  <a:lnTo>
                    <a:pt x="66" y="204"/>
                  </a:lnTo>
                  <a:lnTo>
                    <a:pt x="120" y="432"/>
                  </a:lnTo>
                  <a:lnTo>
                    <a:pt x="174" y="665"/>
                  </a:lnTo>
                  <a:lnTo>
                    <a:pt x="216" y="917"/>
                  </a:lnTo>
                  <a:lnTo>
                    <a:pt x="251" y="1175"/>
                  </a:lnTo>
                  <a:lnTo>
                    <a:pt x="281" y="1445"/>
                  </a:lnTo>
                  <a:lnTo>
                    <a:pt x="305" y="1726"/>
                  </a:lnTo>
                  <a:lnTo>
                    <a:pt x="317" y="2014"/>
                  </a:lnTo>
                  <a:lnTo>
                    <a:pt x="323" y="2314"/>
                  </a:lnTo>
                  <a:lnTo>
                    <a:pt x="317" y="2608"/>
                  </a:lnTo>
                  <a:lnTo>
                    <a:pt x="305" y="2907"/>
                  </a:lnTo>
                  <a:lnTo>
                    <a:pt x="281" y="3201"/>
                  </a:lnTo>
                  <a:lnTo>
                    <a:pt x="257" y="3489"/>
                  </a:lnTo>
                  <a:lnTo>
                    <a:pt x="216" y="3777"/>
                  </a:lnTo>
                  <a:lnTo>
                    <a:pt x="174" y="4052"/>
                  </a:lnTo>
                  <a:lnTo>
                    <a:pt x="120" y="4316"/>
                  </a:lnTo>
                  <a:lnTo>
                    <a:pt x="132" y="4316"/>
                  </a:lnTo>
                  <a:lnTo>
                    <a:pt x="186" y="4052"/>
                  </a:lnTo>
                  <a:lnTo>
                    <a:pt x="228" y="3777"/>
                  </a:lnTo>
                  <a:lnTo>
                    <a:pt x="269" y="3489"/>
                  </a:lnTo>
                  <a:lnTo>
                    <a:pt x="293" y="3201"/>
                  </a:lnTo>
                  <a:lnTo>
                    <a:pt x="317" y="2907"/>
                  </a:lnTo>
                  <a:lnTo>
                    <a:pt x="329" y="2608"/>
                  </a:lnTo>
                  <a:lnTo>
                    <a:pt x="335" y="2314"/>
                  </a:lnTo>
                  <a:lnTo>
                    <a:pt x="329" y="2014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9" name="Freeform 38"/>
            <p:cNvSpPr>
              <a:spLocks/>
            </p:cNvSpPr>
            <p:nvPr userDrawn="1"/>
          </p:nvSpPr>
          <p:spPr bwMode="hidden">
            <a:xfrm>
              <a:off x="3676" y="0"/>
              <a:ext cx="427" cy="4316"/>
            </a:xfrm>
            <a:custGeom>
              <a:avLst/>
              <a:gdLst>
                <a:gd name="T0" fmla="*/ 417 w 425"/>
                <a:gd name="T1" fmla="*/ 1924 h 4316"/>
                <a:gd name="T2" fmla="*/ 399 w 425"/>
                <a:gd name="T3" fmla="*/ 1690 h 4316"/>
                <a:gd name="T4" fmla="*/ 369 w 425"/>
                <a:gd name="T5" fmla="*/ 1457 h 4316"/>
                <a:gd name="T6" fmla="*/ 333 w 425"/>
                <a:gd name="T7" fmla="*/ 1229 h 4316"/>
                <a:gd name="T8" fmla="*/ 283 w 425"/>
                <a:gd name="T9" fmla="*/ 1001 h 4316"/>
                <a:gd name="T10" fmla="*/ 229 w 425"/>
                <a:gd name="T11" fmla="*/ 761 h 4316"/>
                <a:gd name="T12" fmla="*/ 164 w 425"/>
                <a:gd name="T13" fmla="*/ 522 h 4316"/>
                <a:gd name="T14" fmla="*/ 90 w 425"/>
                <a:gd name="T15" fmla="*/ 270 h 4316"/>
                <a:gd name="T16" fmla="*/ 12 w 425"/>
                <a:gd name="T17" fmla="*/ 0 h 4316"/>
                <a:gd name="T18" fmla="*/ 0 w 425"/>
                <a:gd name="T19" fmla="*/ 0 h 4316"/>
                <a:gd name="T20" fmla="*/ 84 w 425"/>
                <a:gd name="T21" fmla="*/ 270 h 4316"/>
                <a:gd name="T22" fmla="*/ 158 w 425"/>
                <a:gd name="T23" fmla="*/ 522 h 4316"/>
                <a:gd name="T24" fmla="*/ 218 w 425"/>
                <a:gd name="T25" fmla="*/ 767 h 4316"/>
                <a:gd name="T26" fmla="*/ 277 w 425"/>
                <a:gd name="T27" fmla="*/ 1001 h 4316"/>
                <a:gd name="T28" fmla="*/ 319 w 425"/>
                <a:gd name="T29" fmla="*/ 1235 h 4316"/>
                <a:gd name="T30" fmla="*/ 357 w 425"/>
                <a:gd name="T31" fmla="*/ 1463 h 4316"/>
                <a:gd name="T32" fmla="*/ 387 w 425"/>
                <a:gd name="T33" fmla="*/ 1690 h 4316"/>
                <a:gd name="T34" fmla="*/ 405 w 425"/>
                <a:gd name="T35" fmla="*/ 1924 h 4316"/>
                <a:gd name="T36" fmla="*/ 417 w 425"/>
                <a:gd name="T37" fmla="*/ 2188 h 4316"/>
                <a:gd name="T38" fmla="*/ 411 w 425"/>
                <a:gd name="T39" fmla="*/ 2458 h 4316"/>
                <a:gd name="T40" fmla="*/ 399 w 425"/>
                <a:gd name="T41" fmla="*/ 2733 h 4316"/>
                <a:gd name="T42" fmla="*/ 369 w 425"/>
                <a:gd name="T43" fmla="*/ 3021 h 4316"/>
                <a:gd name="T44" fmla="*/ 333 w 425"/>
                <a:gd name="T45" fmla="*/ 3321 h 4316"/>
                <a:gd name="T46" fmla="*/ 277 w 425"/>
                <a:gd name="T47" fmla="*/ 3639 h 4316"/>
                <a:gd name="T48" fmla="*/ 206 w 425"/>
                <a:gd name="T49" fmla="*/ 3968 h 4316"/>
                <a:gd name="T50" fmla="*/ 128 w 425"/>
                <a:gd name="T51" fmla="*/ 4316 h 4316"/>
                <a:gd name="T52" fmla="*/ 140 w 425"/>
                <a:gd name="T53" fmla="*/ 4316 h 4316"/>
                <a:gd name="T54" fmla="*/ 218 w 425"/>
                <a:gd name="T55" fmla="*/ 3968 h 4316"/>
                <a:gd name="T56" fmla="*/ 289 w 425"/>
                <a:gd name="T57" fmla="*/ 3639 h 4316"/>
                <a:gd name="T58" fmla="*/ 345 w 425"/>
                <a:gd name="T59" fmla="*/ 3321 h 4316"/>
                <a:gd name="T60" fmla="*/ 381 w 425"/>
                <a:gd name="T61" fmla="*/ 3021 h 4316"/>
                <a:gd name="T62" fmla="*/ 411 w 425"/>
                <a:gd name="T63" fmla="*/ 2733 h 4316"/>
                <a:gd name="T64" fmla="*/ 423 w 425"/>
                <a:gd name="T65" fmla="*/ 2458 h 4316"/>
                <a:gd name="T66" fmla="*/ 429 w 425"/>
                <a:gd name="T67" fmla="*/ 2188 h 4316"/>
                <a:gd name="T68" fmla="*/ 417 w 425"/>
                <a:gd name="T69" fmla="*/ 1924 h 4316"/>
                <a:gd name="T70" fmla="*/ 417 w 425"/>
                <a:gd name="T71" fmla="*/ 1924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25" h="4316">
                  <a:moveTo>
                    <a:pt x="413" y="1924"/>
                  </a:moveTo>
                  <a:lnTo>
                    <a:pt x="395" y="1690"/>
                  </a:lnTo>
                  <a:lnTo>
                    <a:pt x="365" y="1457"/>
                  </a:lnTo>
                  <a:lnTo>
                    <a:pt x="329" y="1229"/>
                  </a:lnTo>
                  <a:lnTo>
                    <a:pt x="281" y="1001"/>
                  </a:lnTo>
                  <a:lnTo>
                    <a:pt x="227" y="761"/>
                  </a:lnTo>
                  <a:lnTo>
                    <a:pt x="162" y="522"/>
                  </a:lnTo>
                  <a:lnTo>
                    <a:pt x="90" y="27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84" y="270"/>
                  </a:lnTo>
                  <a:lnTo>
                    <a:pt x="156" y="522"/>
                  </a:lnTo>
                  <a:lnTo>
                    <a:pt x="216" y="767"/>
                  </a:lnTo>
                  <a:lnTo>
                    <a:pt x="275" y="1001"/>
                  </a:lnTo>
                  <a:lnTo>
                    <a:pt x="317" y="1235"/>
                  </a:lnTo>
                  <a:lnTo>
                    <a:pt x="353" y="1463"/>
                  </a:lnTo>
                  <a:lnTo>
                    <a:pt x="383" y="1690"/>
                  </a:lnTo>
                  <a:lnTo>
                    <a:pt x="401" y="1924"/>
                  </a:lnTo>
                  <a:lnTo>
                    <a:pt x="413" y="2188"/>
                  </a:lnTo>
                  <a:lnTo>
                    <a:pt x="407" y="2458"/>
                  </a:lnTo>
                  <a:lnTo>
                    <a:pt x="395" y="2733"/>
                  </a:lnTo>
                  <a:lnTo>
                    <a:pt x="365" y="3021"/>
                  </a:lnTo>
                  <a:lnTo>
                    <a:pt x="329" y="3321"/>
                  </a:lnTo>
                  <a:lnTo>
                    <a:pt x="275" y="3639"/>
                  </a:lnTo>
                  <a:lnTo>
                    <a:pt x="204" y="3968"/>
                  </a:lnTo>
                  <a:lnTo>
                    <a:pt x="126" y="4316"/>
                  </a:lnTo>
                  <a:lnTo>
                    <a:pt x="138" y="4316"/>
                  </a:lnTo>
                  <a:lnTo>
                    <a:pt x="216" y="3968"/>
                  </a:lnTo>
                  <a:lnTo>
                    <a:pt x="287" y="3639"/>
                  </a:lnTo>
                  <a:lnTo>
                    <a:pt x="341" y="3321"/>
                  </a:lnTo>
                  <a:lnTo>
                    <a:pt x="377" y="3021"/>
                  </a:lnTo>
                  <a:lnTo>
                    <a:pt x="407" y="2733"/>
                  </a:lnTo>
                  <a:lnTo>
                    <a:pt x="419" y="2458"/>
                  </a:lnTo>
                  <a:lnTo>
                    <a:pt x="425" y="2188"/>
                  </a:lnTo>
                  <a:lnTo>
                    <a:pt x="413" y="1924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0" name="Freeform 39"/>
            <p:cNvSpPr>
              <a:spLocks/>
            </p:cNvSpPr>
            <p:nvPr userDrawn="1"/>
          </p:nvSpPr>
          <p:spPr bwMode="hidden">
            <a:xfrm>
              <a:off x="3946" y="0"/>
              <a:ext cx="558" cy="4316"/>
            </a:xfrm>
            <a:custGeom>
              <a:avLst/>
              <a:gdLst>
                <a:gd name="T0" fmla="*/ 560 w 556"/>
                <a:gd name="T1" fmla="*/ 2020 h 4316"/>
                <a:gd name="T2" fmla="*/ 542 w 556"/>
                <a:gd name="T3" fmla="*/ 1732 h 4316"/>
                <a:gd name="T4" fmla="*/ 507 w 556"/>
                <a:gd name="T5" fmla="*/ 1445 h 4316"/>
                <a:gd name="T6" fmla="*/ 459 w 556"/>
                <a:gd name="T7" fmla="*/ 1175 h 4316"/>
                <a:gd name="T8" fmla="*/ 397 w 556"/>
                <a:gd name="T9" fmla="*/ 911 h 4316"/>
                <a:gd name="T10" fmla="*/ 319 w 556"/>
                <a:gd name="T11" fmla="*/ 659 h 4316"/>
                <a:gd name="T12" fmla="*/ 230 w 556"/>
                <a:gd name="T13" fmla="*/ 426 h 4316"/>
                <a:gd name="T14" fmla="*/ 126 w 556"/>
                <a:gd name="T15" fmla="*/ 204 h 4316"/>
                <a:gd name="T16" fmla="*/ 12 w 556"/>
                <a:gd name="T17" fmla="*/ 0 h 4316"/>
                <a:gd name="T18" fmla="*/ 0 w 556"/>
                <a:gd name="T19" fmla="*/ 0 h 4316"/>
                <a:gd name="T20" fmla="*/ 114 w 556"/>
                <a:gd name="T21" fmla="*/ 204 h 4316"/>
                <a:gd name="T22" fmla="*/ 218 w 556"/>
                <a:gd name="T23" fmla="*/ 426 h 4316"/>
                <a:gd name="T24" fmla="*/ 307 w 556"/>
                <a:gd name="T25" fmla="*/ 659 h 4316"/>
                <a:gd name="T26" fmla="*/ 385 w 556"/>
                <a:gd name="T27" fmla="*/ 911 h 4316"/>
                <a:gd name="T28" fmla="*/ 447 w 556"/>
                <a:gd name="T29" fmla="*/ 1175 h 4316"/>
                <a:gd name="T30" fmla="*/ 495 w 556"/>
                <a:gd name="T31" fmla="*/ 1445 h 4316"/>
                <a:gd name="T32" fmla="*/ 530 w 556"/>
                <a:gd name="T33" fmla="*/ 1732 h 4316"/>
                <a:gd name="T34" fmla="*/ 548 w 556"/>
                <a:gd name="T35" fmla="*/ 2020 h 4316"/>
                <a:gd name="T36" fmla="*/ 548 w 556"/>
                <a:gd name="T37" fmla="*/ 2326 h 4316"/>
                <a:gd name="T38" fmla="*/ 536 w 556"/>
                <a:gd name="T39" fmla="*/ 2632 h 4316"/>
                <a:gd name="T40" fmla="*/ 507 w 556"/>
                <a:gd name="T41" fmla="*/ 2931 h 4316"/>
                <a:gd name="T42" fmla="*/ 459 w 556"/>
                <a:gd name="T43" fmla="*/ 3225 h 4316"/>
                <a:gd name="T44" fmla="*/ 391 w 556"/>
                <a:gd name="T45" fmla="*/ 3513 h 4316"/>
                <a:gd name="T46" fmla="*/ 313 w 556"/>
                <a:gd name="T47" fmla="*/ 3788 h 4316"/>
                <a:gd name="T48" fmla="*/ 218 w 556"/>
                <a:gd name="T49" fmla="*/ 4058 h 4316"/>
                <a:gd name="T50" fmla="*/ 102 w 556"/>
                <a:gd name="T51" fmla="*/ 4316 h 4316"/>
                <a:gd name="T52" fmla="*/ 114 w 556"/>
                <a:gd name="T53" fmla="*/ 4316 h 4316"/>
                <a:gd name="T54" fmla="*/ 230 w 556"/>
                <a:gd name="T55" fmla="*/ 4058 h 4316"/>
                <a:gd name="T56" fmla="*/ 325 w 556"/>
                <a:gd name="T57" fmla="*/ 3788 h 4316"/>
                <a:gd name="T58" fmla="*/ 403 w 556"/>
                <a:gd name="T59" fmla="*/ 3513 h 4316"/>
                <a:gd name="T60" fmla="*/ 471 w 556"/>
                <a:gd name="T61" fmla="*/ 3225 h 4316"/>
                <a:gd name="T62" fmla="*/ 519 w 556"/>
                <a:gd name="T63" fmla="*/ 2931 h 4316"/>
                <a:gd name="T64" fmla="*/ 548 w 556"/>
                <a:gd name="T65" fmla="*/ 2632 h 4316"/>
                <a:gd name="T66" fmla="*/ 560 w 556"/>
                <a:gd name="T67" fmla="*/ 2326 h 4316"/>
                <a:gd name="T68" fmla="*/ 560 w 556"/>
                <a:gd name="T69" fmla="*/ 2020 h 4316"/>
                <a:gd name="T70" fmla="*/ 560 w 556"/>
                <a:gd name="T71" fmla="*/ 2020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56" h="4316">
                  <a:moveTo>
                    <a:pt x="556" y="2020"/>
                  </a:moveTo>
                  <a:lnTo>
                    <a:pt x="538" y="1732"/>
                  </a:lnTo>
                  <a:lnTo>
                    <a:pt x="503" y="1445"/>
                  </a:lnTo>
                  <a:lnTo>
                    <a:pt x="455" y="1175"/>
                  </a:lnTo>
                  <a:lnTo>
                    <a:pt x="395" y="911"/>
                  </a:lnTo>
                  <a:lnTo>
                    <a:pt x="317" y="659"/>
                  </a:lnTo>
                  <a:lnTo>
                    <a:pt x="228" y="426"/>
                  </a:lnTo>
                  <a:lnTo>
                    <a:pt x="126" y="204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14" y="204"/>
                  </a:lnTo>
                  <a:lnTo>
                    <a:pt x="216" y="426"/>
                  </a:lnTo>
                  <a:lnTo>
                    <a:pt x="305" y="659"/>
                  </a:lnTo>
                  <a:lnTo>
                    <a:pt x="383" y="911"/>
                  </a:lnTo>
                  <a:lnTo>
                    <a:pt x="443" y="1175"/>
                  </a:lnTo>
                  <a:lnTo>
                    <a:pt x="491" y="1445"/>
                  </a:lnTo>
                  <a:lnTo>
                    <a:pt x="526" y="1732"/>
                  </a:lnTo>
                  <a:lnTo>
                    <a:pt x="544" y="2020"/>
                  </a:lnTo>
                  <a:lnTo>
                    <a:pt x="544" y="2326"/>
                  </a:lnTo>
                  <a:lnTo>
                    <a:pt x="532" y="2632"/>
                  </a:lnTo>
                  <a:lnTo>
                    <a:pt x="503" y="2931"/>
                  </a:lnTo>
                  <a:lnTo>
                    <a:pt x="455" y="3225"/>
                  </a:lnTo>
                  <a:lnTo>
                    <a:pt x="389" y="3513"/>
                  </a:lnTo>
                  <a:lnTo>
                    <a:pt x="311" y="3788"/>
                  </a:lnTo>
                  <a:lnTo>
                    <a:pt x="216" y="4058"/>
                  </a:lnTo>
                  <a:lnTo>
                    <a:pt x="102" y="4316"/>
                  </a:lnTo>
                  <a:lnTo>
                    <a:pt x="114" y="4316"/>
                  </a:lnTo>
                  <a:lnTo>
                    <a:pt x="228" y="4058"/>
                  </a:lnTo>
                  <a:lnTo>
                    <a:pt x="323" y="3788"/>
                  </a:lnTo>
                  <a:lnTo>
                    <a:pt x="401" y="3513"/>
                  </a:lnTo>
                  <a:lnTo>
                    <a:pt x="467" y="3225"/>
                  </a:lnTo>
                  <a:lnTo>
                    <a:pt x="515" y="2931"/>
                  </a:lnTo>
                  <a:lnTo>
                    <a:pt x="544" y="2632"/>
                  </a:lnTo>
                  <a:lnTo>
                    <a:pt x="556" y="2326"/>
                  </a:lnTo>
                  <a:lnTo>
                    <a:pt x="556" y="2020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1" name="Freeform 40"/>
            <p:cNvSpPr>
              <a:spLocks/>
            </p:cNvSpPr>
            <p:nvPr userDrawn="1"/>
          </p:nvSpPr>
          <p:spPr bwMode="hidden">
            <a:xfrm>
              <a:off x="4246" y="0"/>
              <a:ext cx="690" cy="4316"/>
            </a:xfrm>
            <a:custGeom>
              <a:avLst/>
              <a:gdLst>
                <a:gd name="T0" fmla="*/ 692 w 688"/>
                <a:gd name="T1" fmla="*/ 2086 h 4316"/>
                <a:gd name="T2" fmla="*/ 674 w 688"/>
                <a:gd name="T3" fmla="*/ 1810 h 4316"/>
                <a:gd name="T4" fmla="*/ 638 w 688"/>
                <a:gd name="T5" fmla="*/ 1541 h 4316"/>
                <a:gd name="T6" fmla="*/ 578 w 688"/>
                <a:gd name="T7" fmla="*/ 1271 h 4316"/>
                <a:gd name="T8" fmla="*/ 499 w 688"/>
                <a:gd name="T9" fmla="*/ 1007 h 4316"/>
                <a:gd name="T10" fmla="*/ 403 w 688"/>
                <a:gd name="T11" fmla="*/ 749 h 4316"/>
                <a:gd name="T12" fmla="*/ 295 w 688"/>
                <a:gd name="T13" fmla="*/ 492 h 4316"/>
                <a:gd name="T14" fmla="*/ 162 w 688"/>
                <a:gd name="T15" fmla="*/ 240 h 4316"/>
                <a:gd name="T16" fmla="*/ 12 w 688"/>
                <a:gd name="T17" fmla="*/ 0 h 4316"/>
                <a:gd name="T18" fmla="*/ 0 w 688"/>
                <a:gd name="T19" fmla="*/ 0 h 4316"/>
                <a:gd name="T20" fmla="*/ 150 w 688"/>
                <a:gd name="T21" fmla="*/ 240 h 4316"/>
                <a:gd name="T22" fmla="*/ 283 w 688"/>
                <a:gd name="T23" fmla="*/ 492 h 4316"/>
                <a:gd name="T24" fmla="*/ 391 w 688"/>
                <a:gd name="T25" fmla="*/ 749 h 4316"/>
                <a:gd name="T26" fmla="*/ 487 w 688"/>
                <a:gd name="T27" fmla="*/ 1007 h 4316"/>
                <a:gd name="T28" fmla="*/ 566 w 688"/>
                <a:gd name="T29" fmla="*/ 1271 h 4316"/>
                <a:gd name="T30" fmla="*/ 626 w 688"/>
                <a:gd name="T31" fmla="*/ 1541 h 4316"/>
                <a:gd name="T32" fmla="*/ 662 w 688"/>
                <a:gd name="T33" fmla="*/ 1810 h 4316"/>
                <a:gd name="T34" fmla="*/ 680 w 688"/>
                <a:gd name="T35" fmla="*/ 2086 h 4316"/>
                <a:gd name="T36" fmla="*/ 680 w 688"/>
                <a:gd name="T37" fmla="*/ 2368 h 4316"/>
                <a:gd name="T38" fmla="*/ 662 w 688"/>
                <a:gd name="T39" fmla="*/ 2650 h 4316"/>
                <a:gd name="T40" fmla="*/ 620 w 688"/>
                <a:gd name="T41" fmla="*/ 2931 h 4316"/>
                <a:gd name="T42" fmla="*/ 560 w 688"/>
                <a:gd name="T43" fmla="*/ 3213 h 4316"/>
                <a:gd name="T44" fmla="*/ 475 w 688"/>
                <a:gd name="T45" fmla="*/ 3495 h 4316"/>
                <a:gd name="T46" fmla="*/ 373 w 688"/>
                <a:gd name="T47" fmla="*/ 3777 h 4316"/>
                <a:gd name="T48" fmla="*/ 253 w 688"/>
                <a:gd name="T49" fmla="*/ 4046 h 4316"/>
                <a:gd name="T50" fmla="*/ 114 w 688"/>
                <a:gd name="T51" fmla="*/ 4316 h 4316"/>
                <a:gd name="T52" fmla="*/ 126 w 688"/>
                <a:gd name="T53" fmla="*/ 4316 h 4316"/>
                <a:gd name="T54" fmla="*/ 265 w 688"/>
                <a:gd name="T55" fmla="*/ 4046 h 4316"/>
                <a:gd name="T56" fmla="*/ 385 w 688"/>
                <a:gd name="T57" fmla="*/ 3777 h 4316"/>
                <a:gd name="T58" fmla="*/ 487 w 688"/>
                <a:gd name="T59" fmla="*/ 3495 h 4316"/>
                <a:gd name="T60" fmla="*/ 572 w 688"/>
                <a:gd name="T61" fmla="*/ 3219 h 4316"/>
                <a:gd name="T62" fmla="*/ 632 w 688"/>
                <a:gd name="T63" fmla="*/ 2937 h 4316"/>
                <a:gd name="T64" fmla="*/ 674 w 688"/>
                <a:gd name="T65" fmla="*/ 2656 h 4316"/>
                <a:gd name="T66" fmla="*/ 692 w 688"/>
                <a:gd name="T67" fmla="*/ 2368 h 4316"/>
                <a:gd name="T68" fmla="*/ 692 w 688"/>
                <a:gd name="T69" fmla="*/ 2086 h 4316"/>
                <a:gd name="T70" fmla="*/ 692 w 688"/>
                <a:gd name="T71" fmla="*/ 2086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88" h="4316">
                  <a:moveTo>
                    <a:pt x="688" y="2086"/>
                  </a:moveTo>
                  <a:lnTo>
                    <a:pt x="670" y="1810"/>
                  </a:lnTo>
                  <a:lnTo>
                    <a:pt x="634" y="1541"/>
                  </a:lnTo>
                  <a:lnTo>
                    <a:pt x="574" y="1271"/>
                  </a:lnTo>
                  <a:lnTo>
                    <a:pt x="497" y="1007"/>
                  </a:lnTo>
                  <a:lnTo>
                    <a:pt x="401" y="749"/>
                  </a:lnTo>
                  <a:lnTo>
                    <a:pt x="293" y="492"/>
                  </a:lnTo>
                  <a:lnTo>
                    <a:pt x="162" y="24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50" y="240"/>
                  </a:lnTo>
                  <a:lnTo>
                    <a:pt x="281" y="492"/>
                  </a:lnTo>
                  <a:lnTo>
                    <a:pt x="389" y="749"/>
                  </a:lnTo>
                  <a:lnTo>
                    <a:pt x="485" y="1007"/>
                  </a:lnTo>
                  <a:lnTo>
                    <a:pt x="562" y="1271"/>
                  </a:lnTo>
                  <a:lnTo>
                    <a:pt x="622" y="1541"/>
                  </a:lnTo>
                  <a:lnTo>
                    <a:pt x="658" y="1810"/>
                  </a:lnTo>
                  <a:lnTo>
                    <a:pt x="676" y="2086"/>
                  </a:lnTo>
                  <a:lnTo>
                    <a:pt x="676" y="2368"/>
                  </a:lnTo>
                  <a:lnTo>
                    <a:pt x="658" y="2650"/>
                  </a:lnTo>
                  <a:lnTo>
                    <a:pt x="616" y="2931"/>
                  </a:lnTo>
                  <a:lnTo>
                    <a:pt x="556" y="3213"/>
                  </a:lnTo>
                  <a:lnTo>
                    <a:pt x="473" y="3495"/>
                  </a:lnTo>
                  <a:lnTo>
                    <a:pt x="371" y="3777"/>
                  </a:lnTo>
                  <a:lnTo>
                    <a:pt x="251" y="4046"/>
                  </a:lnTo>
                  <a:lnTo>
                    <a:pt x="114" y="4316"/>
                  </a:lnTo>
                  <a:lnTo>
                    <a:pt x="126" y="4316"/>
                  </a:lnTo>
                  <a:lnTo>
                    <a:pt x="263" y="4046"/>
                  </a:lnTo>
                  <a:lnTo>
                    <a:pt x="383" y="3777"/>
                  </a:lnTo>
                  <a:lnTo>
                    <a:pt x="485" y="3495"/>
                  </a:lnTo>
                  <a:lnTo>
                    <a:pt x="568" y="3219"/>
                  </a:lnTo>
                  <a:lnTo>
                    <a:pt x="628" y="2937"/>
                  </a:lnTo>
                  <a:lnTo>
                    <a:pt x="670" y="2656"/>
                  </a:lnTo>
                  <a:lnTo>
                    <a:pt x="688" y="2368"/>
                  </a:lnTo>
                  <a:lnTo>
                    <a:pt x="688" y="2086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2" name="Freeform 41"/>
            <p:cNvSpPr>
              <a:spLocks/>
            </p:cNvSpPr>
            <p:nvPr userDrawn="1"/>
          </p:nvSpPr>
          <p:spPr bwMode="hidden">
            <a:xfrm>
              <a:off x="4522" y="0"/>
              <a:ext cx="864" cy="4316"/>
            </a:xfrm>
            <a:custGeom>
              <a:avLst/>
              <a:gdLst>
                <a:gd name="T0" fmla="*/ 861 w 861"/>
                <a:gd name="T1" fmla="*/ 2128 h 4316"/>
                <a:gd name="T2" fmla="*/ 837 w 861"/>
                <a:gd name="T3" fmla="*/ 1834 h 4316"/>
                <a:gd name="T4" fmla="*/ 814 w 861"/>
                <a:gd name="T5" fmla="*/ 1684 h 4316"/>
                <a:gd name="T6" fmla="*/ 790 w 861"/>
                <a:gd name="T7" fmla="*/ 1541 h 4316"/>
                <a:gd name="T8" fmla="*/ 754 w 861"/>
                <a:gd name="T9" fmla="*/ 1397 h 4316"/>
                <a:gd name="T10" fmla="*/ 716 w 861"/>
                <a:gd name="T11" fmla="*/ 1253 h 4316"/>
                <a:gd name="T12" fmla="*/ 668 w 861"/>
                <a:gd name="T13" fmla="*/ 1115 h 4316"/>
                <a:gd name="T14" fmla="*/ 614 w 861"/>
                <a:gd name="T15" fmla="*/ 977 h 4316"/>
                <a:gd name="T16" fmla="*/ 495 w 861"/>
                <a:gd name="T17" fmla="*/ 719 h 4316"/>
                <a:gd name="T18" fmla="*/ 355 w 861"/>
                <a:gd name="T19" fmla="*/ 468 h 4316"/>
                <a:gd name="T20" fmla="*/ 194 w 861"/>
                <a:gd name="T21" fmla="*/ 228 h 4316"/>
                <a:gd name="T22" fmla="*/ 12 w 861"/>
                <a:gd name="T23" fmla="*/ 0 h 4316"/>
                <a:gd name="T24" fmla="*/ 0 w 861"/>
                <a:gd name="T25" fmla="*/ 0 h 4316"/>
                <a:gd name="T26" fmla="*/ 182 w 861"/>
                <a:gd name="T27" fmla="*/ 228 h 4316"/>
                <a:gd name="T28" fmla="*/ 343 w 861"/>
                <a:gd name="T29" fmla="*/ 468 h 4316"/>
                <a:gd name="T30" fmla="*/ 483 w 861"/>
                <a:gd name="T31" fmla="*/ 719 h 4316"/>
                <a:gd name="T32" fmla="*/ 602 w 861"/>
                <a:gd name="T33" fmla="*/ 983 h 4316"/>
                <a:gd name="T34" fmla="*/ 656 w 861"/>
                <a:gd name="T35" fmla="*/ 1121 h 4316"/>
                <a:gd name="T36" fmla="*/ 704 w 861"/>
                <a:gd name="T37" fmla="*/ 1259 h 4316"/>
                <a:gd name="T38" fmla="*/ 742 w 861"/>
                <a:gd name="T39" fmla="*/ 1403 h 4316"/>
                <a:gd name="T40" fmla="*/ 778 w 861"/>
                <a:gd name="T41" fmla="*/ 1547 h 4316"/>
                <a:gd name="T42" fmla="*/ 808 w 861"/>
                <a:gd name="T43" fmla="*/ 1690 h 4316"/>
                <a:gd name="T44" fmla="*/ 825 w 861"/>
                <a:gd name="T45" fmla="*/ 1834 h 4316"/>
                <a:gd name="T46" fmla="*/ 843 w 861"/>
                <a:gd name="T47" fmla="*/ 1984 h 4316"/>
                <a:gd name="T48" fmla="*/ 849 w 861"/>
                <a:gd name="T49" fmla="*/ 2128 h 4316"/>
                <a:gd name="T50" fmla="*/ 855 w 861"/>
                <a:gd name="T51" fmla="*/ 2278 h 4316"/>
                <a:gd name="T52" fmla="*/ 849 w 861"/>
                <a:gd name="T53" fmla="*/ 2428 h 4316"/>
                <a:gd name="T54" fmla="*/ 837 w 861"/>
                <a:gd name="T55" fmla="*/ 2572 h 4316"/>
                <a:gd name="T56" fmla="*/ 825 w 861"/>
                <a:gd name="T57" fmla="*/ 2721 h 4316"/>
                <a:gd name="T58" fmla="*/ 802 w 861"/>
                <a:gd name="T59" fmla="*/ 2865 h 4316"/>
                <a:gd name="T60" fmla="*/ 772 w 861"/>
                <a:gd name="T61" fmla="*/ 3015 h 4316"/>
                <a:gd name="T62" fmla="*/ 730 w 861"/>
                <a:gd name="T63" fmla="*/ 3159 h 4316"/>
                <a:gd name="T64" fmla="*/ 686 w 861"/>
                <a:gd name="T65" fmla="*/ 3303 h 4316"/>
                <a:gd name="T66" fmla="*/ 590 w 861"/>
                <a:gd name="T67" fmla="*/ 3567 h 4316"/>
                <a:gd name="T68" fmla="*/ 477 w 861"/>
                <a:gd name="T69" fmla="*/ 3824 h 4316"/>
                <a:gd name="T70" fmla="*/ 337 w 861"/>
                <a:gd name="T71" fmla="*/ 4076 h 4316"/>
                <a:gd name="T72" fmla="*/ 182 w 861"/>
                <a:gd name="T73" fmla="*/ 4316 h 4316"/>
                <a:gd name="T74" fmla="*/ 194 w 861"/>
                <a:gd name="T75" fmla="*/ 4316 h 4316"/>
                <a:gd name="T76" fmla="*/ 349 w 861"/>
                <a:gd name="T77" fmla="*/ 4076 h 4316"/>
                <a:gd name="T78" fmla="*/ 489 w 861"/>
                <a:gd name="T79" fmla="*/ 3824 h 4316"/>
                <a:gd name="T80" fmla="*/ 602 w 861"/>
                <a:gd name="T81" fmla="*/ 3573 h 4316"/>
                <a:gd name="T82" fmla="*/ 698 w 861"/>
                <a:gd name="T83" fmla="*/ 3309 h 4316"/>
                <a:gd name="T84" fmla="*/ 742 w 861"/>
                <a:gd name="T85" fmla="*/ 3165 h 4316"/>
                <a:gd name="T86" fmla="*/ 784 w 861"/>
                <a:gd name="T87" fmla="*/ 3021 h 4316"/>
                <a:gd name="T88" fmla="*/ 814 w 861"/>
                <a:gd name="T89" fmla="*/ 2871 h 4316"/>
                <a:gd name="T90" fmla="*/ 837 w 861"/>
                <a:gd name="T91" fmla="*/ 2727 h 4316"/>
                <a:gd name="T92" fmla="*/ 849 w 861"/>
                <a:gd name="T93" fmla="*/ 2578 h 4316"/>
                <a:gd name="T94" fmla="*/ 861 w 861"/>
                <a:gd name="T95" fmla="*/ 2428 h 4316"/>
                <a:gd name="T96" fmla="*/ 867 w 861"/>
                <a:gd name="T97" fmla="*/ 2278 h 4316"/>
                <a:gd name="T98" fmla="*/ 861 w 861"/>
                <a:gd name="T99" fmla="*/ 2128 h 4316"/>
                <a:gd name="T100" fmla="*/ 861 w 861"/>
                <a:gd name="T101" fmla="*/ 2128 h 431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61" h="4316">
                  <a:moveTo>
                    <a:pt x="855" y="2128"/>
                  </a:moveTo>
                  <a:lnTo>
                    <a:pt x="831" y="1834"/>
                  </a:lnTo>
                  <a:lnTo>
                    <a:pt x="808" y="1684"/>
                  </a:lnTo>
                  <a:lnTo>
                    <a:pt x="784" y="1541"/>
                  </a:lnTo>
                  <a:lnTo>
                    <a:pt x="748" y="1397"/>
                  </a:lnTo>
                  <a:lnTo>
                    <a:pt x="712" y="1253"/>
                  </a:lnTo>
                  <a:lnTo>
                    <a:pt x="664" y="1115"/>
                  </a:lnTo>
                  <a:lnTo>
                    <a:pt x="610" y="977"/>
                  </a:lnTo>
                  <a:lnTo>
                    <a:pt x="491" y="719"/>
                  </a:lnTo>
                  <a:lnTo>
                    <a:pt x="353" y="468"/>
                  </a:lnTo>
                  <a:lnTo>
                    <a:pt x="192" y="22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80" y="228"/>
                  </a:lnTo>
                  <a:lnTo>
                    <a:pt x="341" y="468"/>
                  </a:lnTo>
                  <a:lnTo>
                    <a:pt x="479" y="719"/>
                  </a:lnTo>
                  <a:lnTo>
                    <a:pt x="598" y="983"/>
                  </a:lnTo>
                  <a:lnTo>
                    <a:pt x="652" y="1121"/>
                  </a:lnTo>
                  <a:lnTo>
                    <a:pt x="700" y="1259"/>
                  </a:lnTo>
                  <a:lnTo>
                    <a:pt x="736" y="1403"/>
                  </a:lnTo>
                  <a:lnTo>
                    <a:pt x="772" y="1547"/>
                  </a:lnTo>
                  <a:lnTo>
                    <a:pt x="802" y="1690"/>
                  </a:lnTo>
                  <a:lnTo>
                    <a:pt x="819" y="1834"/>
                  </a:lnTo>
                  <a:lnTo>
                    <a:pt x="837" y="1984"/>
                  </a:lnTo>
                  <a:lnTo>
                    <a:pt x="843" y="2128"/>
                  </a:lnTo>
                  <a:lnTo>
                    <a:pt x="849" y="2278"/>
                  </a:lnTo>
                  <a:lnTo>
                    <a:pt x="843" y="2428"/>
                  </a:lnTo>
                  <a:lnTo>
                    <a:pt x="831" y="2572"/>
                  </a:lnTo>
                  <a:lnTo>
                    <a:pt x="819" y="2721"/>
                  </a:lnTo>
                  <a:lnTo>
                    <a:pt x="796" y="2865"/>
                  </a:lnTo>
                  <a:lnTo>
                    <a:pt x="766" y="3015"/>
                  </a:lnTo>
                  <a:lnTo>
                    <a:pt x="724" y="3159"/>
                  </a:lnTo>
                  <a:lnTo>
                    <a:pt x="682" y="3303"/>
                  </a:lnTo>
                  <a:lnTo>
                    <a:pt x="586" y="3567"/>
                  </a:lnTo>
                  <a:lnTo>
                    <a:pt x="473" y="3824"/>
                  </a:lnTo>
                  <a:lnTo>
                    <a:pt x="335" y="4076"/>
                  </a:lnTo>
                  <a:lnTo>
                    <a:pt x="180" y="4316"/>
                  </a:lnTo>
                  <a:lnTo>
                    <a:pt x="192" y="4316"/>
                  </a:lnTo>
                  <a:lnTo>
                    <a:pt x="347" y="4076"/>
                  </a:lnTo>
                  <a:lnTo>
                    <a:pt x="485" y="3824"/>
                  </a:lnTo>
                  <a:lnTo>
                    <a:pt x="598" y="3573"/>
                  </a:lnTo>
                  <a:lnTo>
                    <a:pt x="694" y="3309"/>
                  </a:lnTo>
                  <a:lnTo>
                    <a:pt x="736" y="3165"/>
                  </a:lnTo>
                  <a:lnTo>
                    <a:pt x="778" y="3021"/>
                  </a:lnTo>
                  <a:lnTo>
                    <a:pt x="808" y="2871"/>
                  </a:lnTo>
                  <a:lnTo>
                    <a:pt x="831" y="2727"/>
                  </a:lnTo>
                  <a:lnTo>
                    <a:pt x="843" y="2578"/>
                  </a:lnTo>
                  <a:lnTo>
                    <a:pt x="855" y="2428"/>
                  </a:lnTo>
                  <a:lnTo>
                    <a:pt x="861" y="2278"/>
                  </a:lnTo>
                  <a:lnTo>
                    <a:pt x="855" y="2128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3" name="Freeform 42"/>
            <p:cNvSpPr>
              <a:spLocks/>
            </p:cNvSpPr>
            <p:nvPr userDrawn="1"/>
          </p:nvSpPr>
          <p:spPr bwMode="hidden">
            <a:xfrm>
              <a:off x="2399" y="0"/>
              <a:ext cx="150" cy="4316"/>
            </a:xfrm>
            <a:custGeom>
              <a:avLst/>
              <a:gdLst>
                <a:gd name="T0" fmla="*/ 18 w 149"/>
                <a:gd name="T1" fmla="*/ 1942 h 4316"/>
                <a:gd name="T2" fmla="*/ 30 w 149"/>
                <a:gd name="T3" fmla="*/ 1630 h 4316"/>
                <a:gd name="T4" fmla="*/ 42 w 149"/>
                <a:gd name="T5" fmla="*/ 1331 h 4316"/>
                <a:gd name="T6" fmla="*/ 59 w 149"/>
                <a:gd name="T7" fmla="*/ 1055 h 4316"/>
                <a:gd name="T8" fmla="*/ 79 w 149"/>
                <a:gd name="T9" fmla="*/ 791 h 4316"/>
                <a:gd name="T10" fmla="*/ 85 w 149"/>
                <a:gd name="T11" fmla="*/ 671 h 4316"/>
                <a:gd name="T12" fmla="*/ 97 w 149"/>
                <a:gd name="T13" fmla="*/ 557 h 4316"/>
                <a:gd name="T14" fmla="*/ 109 w 149"/>
                <a:gd name="T15" fmla="*/ 444 h 4316"/>
                <a:gd name="T16" fmla="*/ 115 w 149"/>
                <a:gd name="T17" fmla="*/ 342 h 4316"/>
                <a:gd name="T18" fmla="*/ 127 w 149"/>
                <a:gd name="T19" fmla="*/ 246 h 4316"/>
                <a:gd name="T20" fmla="*/ 133 w 149"/>
                <a:gd name="T21" fmla="*/ 156 h 4316"/>
                <a:gd name="T22" fmla="*/ 145 w 149"/>
                <a:gd name="T23" fmla="*/ 72 h 4316"/>
                <a:gd name="T24" fmla="*/ 151 w 149"/>
                <a:gd name="T25" fmla="*/ 0 h 4316"/>
                <a:gd name="T26" fmla="*/ 139 w 149"/>
                <a:gd name="T27" fmla="*/ 0 h 4316"/>
                <a:gd name="T28" fmla="*/ 133 w 149"/>
                <a:gd name="T29" fmla="*/ 72 h 4316"/>
                <a:gd name="T30" fmla="*/ 121 w 149"/>
                <a:gd name="T31" fmla="*/ 156 h 4316"/>
                <a:gd name="T32" fmla="*/ 115 w 149"/>
                <a:gd name="T33" fmla="*/ 246 h 4316"/>
                <a:gd name="T34" fmla="*/ 103 w 149"/>
                <a:gd name="T35" fmla="*/ 342 h 4316"/>
                <a:gd name="T36" fmla="*/ 97 w 149"/>
                <a:gd name="T37" fmla="*/ 444 h 4316"/>
                <a:gd name="T38" fmla="*/ 85 w 149"/>
                <a:gd name="T39" fmla="*/ 557 h 4316"/>
                <a:gd name="T40" fmla="*/ 71 w 149"/>
                <a:gd name="T41" fmla="*/ 671 h 4316"/>
                <a:gd name="T42" fmla="*/ 65 w 149"/>
                <a:gd name="T43" fmla="*/ 791 h 4316"/>
                <a:gd name="T44" fmla="*/ 48 w 149"/>
                <a:gd name="T45" fmla="*/ 1055 h 4316"/>
                <a:gd name="T46" fmla="*/ 30 w 149"/>
                <a:gd name="T47" fmla="*/ 1331 h 4316"/>
                <a:gd name="T48" fmla="*/ 18 w 149"/>
                <a:gd name="T49" fmla="*/ 1630 h 4316"/>
                <a:gd name="T50" fmla="*/ 6 w 149"/>
                <a:gd name="T51" fmla="*/ 1942 h 4316"/>
                <a:gd name="T52" fmla="*/ 0 w 149"/>
                <a:gd name="T53" fmla="*/ 2278 h 4316"/>
                <a:gd name="T54" fmla="*/ 6 w 149"/>
                <a:gd name="T55" fmla="*/ 2602 h 4316"/>
                <a:gd name="T56" fmla="*/ 12 w 149"/>
                <a:gd name="T57" fmla="*/ 2919 h 4316"/>
                <a:gd name="T58" fmla="*/ 24 w 149"/>
                <a:gd name="T59" fmla="*/ 3219 h 4316"/>
                <a:gd name="T60" fmla="*/ 36 w 149"/>
                <a:gd name="T61" fmla="*/ 3513 h 4316"/>
                <a:gd name="T62" fmla="*/ 59 w 149"/>
                <a:gd name="T63" fmla="*/ 3794 h 4316"/>
                <a:gd name="T64" fmla="*/ 91 w 149"/>
                <a:gd name="T65" fmla="*/ 4058 h 4316"/>
                <a:gd name="T66" fmla="*/ 127 w 149"/>
                <a:gd name="T67" fmla="*/ 4316 h 4316"/>
                <a:gd name="T68" fmla="*/ 139 w 149"/>
                <a:gd name="T69" fmla="*/ 4316 h 4316"/>
                <a:gd name="T70" fmla="*/ 103 w 149"/>
                <a:gd name="T71" fmla="*/ 4058 h 4316"/>
                <a:gd name="T72" fmla="*/ 71 w 149"/>
                <a:gd name="T73" fmla="*/ 3794 h 4316"/>
                <a:gd name="T74" fmla="*/ 48 w 149"/>
                <a:gd name="T75" fmla="*/ 3513 h 4316"/>
                <a:gd name="T76" fmla="*/ 36 w 149"/>
                <a:gd name="T77" fmla="*/ 3225 h 4316"/>
                <a:gd name="T78" fmla="*/ 24 w 149"/>
                <a:gd name="T79" fmla="*/ 2919 h 4316"/>
                <a:gd name="T80" fmla="*/ 18 w 149"/>
                <a:gd name="T81" fmla="*/ 2608 h 4316"/>
                <a:gd name="T82" fmla="*/ 12 w 149"/>
                <a:gd name="T83" fmla="*/ 2278 h 4316"/>
                <a:gd name="T84" fmla="*/ 18 w 149"/>
                <a:gd name="T85" fmla="*/ 1942 h 4316"/>
                <a:gd name="T86" fmla="*/ 18 w 149"/>
                <a:gd name="T87" fmla="*/ 1942 h 43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9" h="4316">
                  <a:moveTo>
                    <a:pt x="18" y="1942"/>
                  </a:moveTo>
                  <a:lnTo>
                    <a:pt x="30" y="1630"/>
                  </a:lnTo>
                  <a:lnTo>
                    <a:pt x="42" y="1331"/>
                  </a:lnTo>
                  <a:lnTo>
                    <a:pt x="59" y="1055"/>
                  </a:lnTo>
                  <a:lnTo>
                    <a:pt x="77" y="791"/>
                  </a:lnTo>
                  <a:lnTo>
                    <a:pt x="83" y="671"/>
                  </a:lnTo>
                  <a:lnTo>
                    <a:pt x="95" y="557"/>
                  </a:lnTo>
                  <a:lnTo>
                    <a:pt x="107" y="444"/>
                  </a:lnTo>
                  <a:lnTo>
                    <a:pt x="113" y="342"/>
                  </a:lnTo>
                  <a:lnTo>
                    <a:pt x="125" y="246"/>
                  </a:lnTo>
                  <a:lnTo>
                    <a:pt x="131" y="156"/>
                  </a:lnTo>
                  <a:lnTo>
                    <a:pt x="143" y="72"/>
                  </a:lnTo>
                  <a:lnTo>
                    <a:pt x="149" y="0"/>
                  </a:lnTo>
                  <a:lnTo>
                    <a:pt x="137" y="0"/>
                  </a:lnTo>
                  <a:lnTo>
                    <a:pt x="131" y="72"/>
                  </a:lnTo>
                  <a:lnTo>
                    <a:pt x="119" y="156"/>
                  </a:lnTo>
                  <a:lnTo>
                    <a:pt x="113" y="246"/>
                  </a:lnTo>
                  <a:lnTo>
                    <a:pt x="101" y="342"/>
                  </a:lnTo>
                  <a:lnTo>
                    <a:pt x="95" y="444"/>
                  </a:lnTo>
                  <a:lnTo>
                    <a:pt x="83" y="557"/>
                  </a:lnTo>
                  <a:lnTo>
                    <a:pt x="71" y="671"/>
                  </a:lnTo>
                  <a:lnTo>
                    <a:pt x="65" y="791"/>
                  </a:lnTo>
                  <a:lnTo>
                    <a:pt x="48" y="1055"/>
                  </a:lnTo>
                  <a:lnTo>
                    <a:pt x="30" y="1331"/>
                  </a:lnTo>
                  <a:lnTo>
                    <a:pt x="18" y="1630"/>
                  </a:lnTo>
                  <a:lnTo>
                    <a:pt x="6" y="1942"/>
                  </a:lnTo>
                  <a:lnTo>
                    <a:pt x="0" y="2278"/>
                  </a:lnTo>
                  <a:lnTo>
                    <a:pt x="6" y="2602"/>
                  </a:lnTo>
                  <a:lnTo>
                    <a:pt x="12" y="2919"/>
                  </a:lnTo>
                  <a:lnTo>
                    <a:pt x="24" y="3219"/>
                  </a:lnTo>
                  <a:lnTo>
                    <a:pt x="36" y="3513"/>
                  </a:lnTo>
                  <a:lnTo>
                    <a:pt x="59" y="3794"/>
                  </a:lnTo>
                  <a:lnTo>
                    <a:pt x="89" y="4058"/>
                  </a:lnTo>
                  <a:lnTo>
                    <a:pt x="125" y="4316"/>
                  </a:lnTo>
                  <a:lnTo>
                    <a:pt x="137" y="4316"/>
                  </a:lnTo>
                  <a:lnTo>
                    <a:pt x="101" y="4058"/>
                  </a:lnTo>
                  <a:lnTo>
                    <a:pt x="71" y="3794"/>
                  </a:lnTo>
                  <a:lnTo>
                    <a:pt x="48" y="3513"/>
                  </a:lnTo>
                  <a:lnTo>
                    <a:pt x="36" y="3225"/>
                  </a:lnTo>
                  <a:lnTo>
                    <a:pt x="24" y="2919"/>
                  </a:lnTo>
                  <a:lnTo>
                    <a:pt x="18" y="2608"/>
                  </a:lnTo>
                  <a:lnTo>
                    <a:pt x="12" y="2278"/>
                  </a:lnTo>
                  <a:lnTo>
                    <a:pt x="18" y="1942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4" name="Freeform 43"/>
            <p:cNvSpPr>
              <a:spLocks/>
            </p:cNvSpPr>
            <p:nvPr userDrawn="1"/>
          </p:nvSpPr>
          <p:spPr bwMode="hidden">
            <a:xfrm>
              <a:off x="1967" y="0"/>
              <a:ext cx="300" cy="4316"/>
            </a:xfrm>
            <a:custGeom>
              <a:avLst/>
              <a:gdLst>
                <a:gd name="T0" fmla="*/ 18 w 299"/>
                <a:gd name="T1" fmla="*/ 2062 h 4316"/>
                <a:gd name="T2" fmla="*/ 30 w 299"/>
                <a:gd name="T3" fmla="*/ 1750 h 4316"/>
                <a:gd name="T4" fmla="*/ 54 w 299"/>
                <a:gd name="T5" fmla="*/ 1451 h 4316"/>
                <a:gd name="T6" fmla="*/ 84 w 299"/>
                <a:gd name="T7" fmla="*/ 1169 h 4316"/>
                <a:gd name="T8" fmla="*/ 126 w 299"/>
                <a:gd name="T9" fmla="*/ 899 h 4316"/>
                <a:gd name="T10" fmla="*/ 164 w 299"/>
                <a:gd name="T11" fmla="*/ 641 h 4316"/>
                <a:gd name="T12" fmla="*/ 211 w 299"/>
                <a:gd name="T13" fmla="*/ 408 h 4316"/>
                <a:gd name="T14" fmla="*/ 253 w 299"/>
                <a:gd name="T15" fmla="*/ 192 h 4316"/>
                <a:gd name="T16" fmla="*/ 301 w 299"/>
                <a:gd name="T17" fmla="*/ 0 h 4316"/>
                <a:gd name="T18" fmla="*/ 289 w 299"/>
                <a:gd name="T19" fmla="*/ 0 h 4316"/>
                <a:gd name="T20" fmla="*/ 241 w 299"/>
                <a:gd name="T21" fmla="*/ 192 h 4316"/>
                <a:gd name="T22" fmla="*/ 200 w 299"/>
                <a:gd name="T23" fmla="*/ 408 h 4316"/>
                <a:gd name="T24" fmla="*/ 158 w 299"/>
                <a:gd name="T25" fmla="*/ 641 h 4316"/>
                <a:gd name="T26" fmla="*/ 114 w 299"/>
                <a:gd name="T27" fmla="*/ 899 h 4316"/>
                <a:gd name="T28" fmla="*/ 78 w 299"/>
                <a:gd name="T29" fmla="*/ 1169 h 4316"/>
                <a:gd name="T30" fmla="*/ 48 w 299"/>
                <a:gd name="T31" fmla="*/ 1451 h 4316"/>
                <a:gd name="T32" fmla="*/ 24 w 299"/>
                <a:gd name="T33" fmla="*/ 1750 h 4316"/>
                <a:gd name="T34" fmla="*/ 6 w 299"/>
                <a:gd name="T35" fmla="*/ 2062 h 4316"/>
                <a:gd name="T36" fmla="*/ 0 w 299"/>
                <a:gd name="T37" fmla="*/ 2374 h 4316"/>
                <a:gd name="T38" fmla="*/ 12 w 299"/>
                <a:gd name="T39" fmla="*/ 2674 h 4316"/>
                <a:gd name="T40" fmla="*/ 30 w 299"/>
                <a:gd name="T41" fmla="*/ 2973 h 4316"/>
                <a:gd name="T42" fmla="*/ 54 w 299"/>
                <a:gd name="T43" fmla="*/ 3255 h 4316"/>
                <a:gd name="T44" fmla="*/ 96 w 299"/>
                <a:gd name="T45" fmla="*/ 3537 h 4316"/>
                <a:gd name="T46" fmla="*/ 144 w 299"/>
                <a:gd name="T47" fmla="*/ 3806 h 4316"/>
                <a:gd name="T48" fmla="*/ 205 w 299"/>
                <a:gd name="T49" fmla="*/ 4064 h 4316"/>
                <a:gd name="T50" fmla="*/ 277 w 299"/>
                <a:gd name="T51" fmla="*/ 4316 h 4316"/>
                <a:gd name="T52" fmla="*/ 289 w 299"/>
                <a:gd name="T53" fmla="*/ 4316 h 4316"/>
                <a:gd name="T54" fmla="*/ 217 w 299"/>
                <a:gd name="T55" fmla="*/ 4064 h 4316"/>
                <a:gd name="T56" fmla="*/ 158 w 299"/>
                <a:gd name="T57" fmla="*/ 3806 h 4316"/>
                <a:gd name="T58" fmla="*/ 108 w 299"/>
                <a:gd name="T59" fmla="*/ 3537 h 4316"/>
                <a:gd name="T60" fmla="*/ 66 w 299"/>
                <a:gd name="T61" fmla="*/ 3261 h 4316"/>
                <a:gd name="T62" fmla="*/ 42 w 299"/>
                <a:gd name="T63" fmla="*/ 2973 h 4316"/>
                <a:gd name="T64" fmla="*/ 24 w 299"/>
                <a:gd name="T65" fmla="*/ 2680 h 4316"/>
                <a:gd name="T66" fmla="*/ 12 w 299"/>
                <a:gd name="T67" fmla="*/ 2374 h 4316"/>
                <a:gd name="T68" fmla="*/ 18 w 299"/>
                <a:gd name="T69" fmla="*/ 2062 h 4316"/>
                <a:gd name="T70" fmla="*/ 18 w 299"/>
                <a:gd name="T71" fmla="*/ 2062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9" h="4316">
                  <a:moveTo>
                    <a:pt x="18" y="2062"/>
                  </a:moveTo>
                  <a:lnTo>
                    <a:pt x="30" y="1750"/>
                  </a:lnTo>
                  <a:lnTo>
                    <a:pt x="54" y="1451"/>
                  </a:lnTo>
                  <a:lnTo>
                    <a:pt x="84" y="1169"/>
                  </a:lnTo>
                  <a:lnTo>
                    <a:pt x="126" y="899"/>
                  </a:lnTo>
                  <a:lnTo>
                    <a:pt x="162" y="641"/>
                  </a:lnTo>
                  <a:lnTo>
                    <a:pt x="209" y="408"/>
                  </a:lnTo>
                  <a:lnTo>
                    <a:pt x="251" y="192"/>
                  </a:lnTo>
                  <a:lnTo>
                    <a:pt x="299" y="0"/>
                  </a:lnTo>
                  <a:lnTo>
                    <a:pt x="287" y="0"/>
                  </a:lnTo>
                  <a:lnTo>
                    <a:pt x="239" y="192"/>
                  </a:lnTo>
                  <a:lnTo>
                    <a:pt x="198" y="408"/>
                  </a:lnTo>
                  <a:lnTo>
                    <a:pt x="156" y="641"/>
                  </a:lnTo>
                  <a:lnTo>
                    <a:pt x="114" y="899"/>
                  </a:lnTo>
                  <a:lnTo>
                    <a:pt x="78" y="1169"/>
                  </a:lnTo>
                  <a:lnTo>
                    <a:pt x="48" y="1451"/>
                  </a:lnTo>
                  <a:lnTo>
                    <a:pt x="24" y="1750"/>
                  </a:lnTo>
                  <a:lnTo>
                    <a:pt x="6" y="2062"/>
                  </a:lnTo>
                  <a:lnTo>
                    <a:pt x="0" y="2374"/>
                  </a:lnTo>
                  <a:lnTo>
                    <a:pt x="12" y="2674"/>
                  </a:lnTo>
                  <a:lnTo>
                    <a:pt x="30" y="2973"/>
                  </a:lnTo>
                  <a:lnTo>
                    <a:pt x="54" y="3255"/>
                  </a:lnTo>
                  <a:lnTo>
                    <a:pt x="96" y="3537"/>
                  </a:lnTo>
                  <a:lnTo>
                    <a:pt x="144" y="3806"/>
                  </a:lnTo>
                  <a:lnTo>
                    <a:pt x="203" y="4064"/>
                  </a:lnTo>
                  <a:lnTo>
                    <a:pt x="275" y="4316"/>
                  </a:lnTo>
                  <a:lnTo>
                    <a:pt x="287" y="4316"/>
                  </a:lnTo>
                  <a:lnTo>
                    <a:pt x="215" y="4064"/>
                  </a:lnTo>
                  <a:lnTo>
                    <a:pt x="156" y="3806"/>
                  </a:lnTo>
                  <a:lnTo>
                    <a:pt x="108" y="3537"/>
                  </a:lnTo>
                  <a:lnTo>
                    <a:pt x="66" y="3261"/>
                  </a:lnTo>
                  <a:lnTo>
                    <a:pt x="42" y="2973"/>
                  </a:lnTo>
                  <a:lnTo>
                    <a:pt x="24" y="2680"/>
                  </a:lnTo>
                  <a:lnTo>
                    <a:pt x="12" y="2374"/>
                  </a:lnTo>
                  <a:lnTo>
                    <a:pt x="18" y="2062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5" name="Freeform 44"/>
            <p:cNvSpPr>
              <a:spLocks/>
            </p:cNvSpPr>
            <p:nvPr userDrawn="1"/>
          </p:nvSpPr>
          <p:spPr bwMode="hidden">
            <a:xfrm>
              <a:off x="1566" y="0"/>
              <a:ext cx="425" cy="4316"/>
            </a:xfrm>
            <a:custGeom>
              <a:avLst/>
              <a:gdLst>
                <a:gd name="T0" fmla="*/ 426 w 424"/>
                <a:gd name="T1" fmla="*/ 0 h 4316"/>
                <a:gd name="T2" fmla="*/ 414 w 424"/>
                <a:gd name="T3" fmla="*/ 0 h 4316"/>
                <a:gd name="T4" fmla="*/ 318 w 424"/>
                <a:gd name="T5" fmla="*/ 222 h 4316"/>
                <a:gd name="T6" fmla="*/ 241 w 424"/>
                <a:gd name="T7" fmla="*/ 462 h 4316"/>
                <a:gd name="T8" fmla="*/ 167 w 424"/>
                <a:gd name="T9" fmla="*/ 707 h 4316"/>
                <a:gd name="T10" fmla="*/ 107 w 424"/>
                <a:gd name="T11" fmla="*/ 971 h 4316"/>
                <a:gd name="T12" fmla="*/ 65 w 424"/>
                <a:gd name="T13" fmla="*/ 1247 h 4316"/>
                <a:gd name="T14" fmla="*/ 29 w 424"/>
                <a:gd name="T15" fmla="*/ 1529 h 4316"/>
                <a:gd name="T16" fmla="*/ 6 w 424"/>
                <a:gd name="T17" fmla="*/ 1822 h 4316"/>
                <a:gd name="T18" fmla="*/ 0 w 424"/>
                <a:gd name="T19" fmla="*/ 2122 h 4316"/>
                <a:gd name="T20" fmla="*/ 6 w 424"/>
                <a:gd name="T21" fmla="*/ 2404 h 4316"/>
                <a:gd name="T22" fmla="*/ 24 w 424"/>
                <a:gd name="T23" fmla="*/ 2686 h 4316"/>
                <a:gd name="T24" fmla="*/ 47 w 424"/>
                <a:gd name="T25" fmla="*/ 2961 h 4316"/>
                <a:gd name="T26" fmla="*/ 89 w 424"/>
                <a:gd name="T27" fmla="*/ 3243 h 4316"/>
                <a:gd name="T28" fmla="*/ 137 w 424"/>
                <a:gd name="T29" fmla="*/ 3519 h 4316"/>
                <a:gd name="T30" fmla="*/ 197 w 424"/>
                <a:gd name="T31" fmla="*/ 3788 h 4316"/>
                <a:gd name="T32" fmla="*/ 271 w 424"/>
                <a:gd name="T33" fmla="*/ 4058 h 4316"/>
                <a:gd name="T34" fmla="*/ 348 w 424"/>
                <a:gd name="T35" fmla="*/ 4316 h 4316"/>
                <a:gd name="T36" fmla="*/ 360 w 424"/>
                <a:gd name="T37" fmla="*/ 4316 h 4316"/>
                <a:gd name="T38" fmla="*/ 283 w 424"/>
                <a:gd name="T39" fmla="*/ 4058 h 4316"/>
                <a:gd name="T40" fmla="*/ 209 w 424"/>
                <a:gd name="T41" fmla="*/ 3788 h 4316"/>
                <a:gd name="T42" fmla="*/ 149 w 424"/>
                <a:gd name="T43" fmla="*/ 3519 h 4316"/>
                <a:gd name="T44" fmla="*/ 101 w 424"/>
                <a:gd name="T45" fmla="*/ 3243 h 4316"/>
                <a:gd name="T46" fmla="*/ 59 w 424"/>
                <a:gd name="T47" fmla="*/ 2961 h 4316"/>
                <a:gd name="T48" fmla="*/ 35 w 424"/>
                <a:gd name="T49" fmla="*/ 2686 h 4316"/>
                <a:gd name="T50" fmla="*/ 18 w 424"/>
                <a:gd name="T51" fmla="*/ 2404 h 4316"/>
                <a:gd name="T52" fmla="*/ 12 w 424"/>
                <a:gd name="T53" fmla="*/ 2122 h 4316"/>
                <a:gd name="T54" fmla="*/ 18 w 424"/>
                <a:gd name="T55" fmla="*/ 1822 h 4316"/>
                <a:gd name="T56" fmla="*/ 41 w 424"/>
                <a:gd name="T57" fmla="*/ 1529 h 4316"/>
                <a:gd name="T58" fmla="*/ 71 w 424"/>
                <a:gd name="T59" fmla="*/ 1247 h 4316"/>
                <a:gd name="T60" fmla="*/ 119 w 424"/>
                <a:gd name="T61" fmla="*/ 971 h 4316"/>
                <a:gd name="T62" fmla="*/ 179 w 424"/>
                <a:gd name="T63" fmla="*/ 707 h 4316"/>
                <a:gd name="T64" fmla="*/ 247 w 424"/>
                <a:gd name="T65" fmla="*/ 462 h 4316"/>
                <a:gd name="T66" fmla="*/ 330 w 424"/>
                <a:gd name="T67" fmla="*/ 222 h 4316"/>
                <a:gd name="T68" fmla="*/ 426 w 424"/>
                <a:gd name="T69" fmla="*/ 0 h 4316"/>
                <a:gd name="T70" fmla="*/ 426 w 424"/>
                <a:gd name="T71" fmla="*/ 0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24" h="4316">
                  <a:moveTo>
                    <a:pt x="424" y="0"/>
                  </a:moveTo>
                  <a:lnTo>
                    <a:pt x="412" y="0"/>
                  </a:lnTo>
                  <a:lnTo>
                    <a:pt x="316" y="222"/>
                  </a:lnTo>
                  <a:lnTo>
                    <a:pt x="239" y="462"/>
                  </a:lnTo>
                  <a:lnTo>
                    <a:pt x="167" y="707"/>
                  </a:lnTo>
                  <a:lnTo>
                    <a:pt x="107" y="971"/>
                  </a:lnTo>
                  <a:lnTo>
                    <a:pt x="65" y="1247"/>
                  </a:lnTo>
                  <a:lnTo>
                    <a:pt x="29" y="1529"/>
                  </a:lnTo>
                  <a:lnTo>
                    <a:pt x="6" y="1822"/>
                  </a:lnTo>
                  <a:lnTo>
                    <a:pt x="0" y="2122"/>
                  </a:lnTo>
                  <a:lnTo>
                    <a:pt x="6" y="2404"/>
                  </a:lnTo>
                  <a:lnTo>
                    <a:pt x="24" y="2686"/>
                  </a:lnTo>
                  <a:lnTo>
                    <a:pt x="47" y="2961"/>
                  </a:lnTo>
                  <a:lnTo>
                    <a:pt x="89" y="3243"/>
                  </a:lnTo>
                  <a:lnTo>
                    <a:pt x="137" y="3519"/>
                  </a:lnTo>
                  <a:lnTo>
                    <a:pt x="197" y="3788"/>
                  </a:lnTo>
                  <a:lnTo>
                    <a:pt x="269" y="4058"/>
                  </a:lnTo>
                  <a:lnTo>
                    <a:pt x="346" y="4316"/>
                  </a:lnTo>
                  <a:lnTo>
                    <a:pt x="358" y="4316"/>
                  </a:lnTo>
                  <a:lnTo>
                    <a:pt x="281" y="4058"/>
                  </a:lnTo>
                  <a:lnTo>
                    <a:pt x="209" y="3788"/>
                  </a:lnTo>
                  <a:lnTo>
                    <a:pt x="149" y="3519"/>
                  </a:lnTo>
                  <a:lnTo>
                    <a:pt x="101" y="3243"/>
                  </a:lnTo>
                  <a:lnTo>
                    <a:pt x="59" y="2961"/>
                  </a:lnTo>
                  <a:lnTo>
                    <a:pt x="35" y="2686"/>
                  </a:lnTo>
                  <a:lnTo>
                    <a:pt x="18" y="2404"/>
                  </a:lnTo>
                  <a:lnTo>
                    <a:pt x="12" y="2122"/>
                  </a:lnTo>
                  <a:lnTo>
                    <a:pt x="18" y="1822"/>
                  </a:lnTo>
                  <a:lnTo>
                    <a:pt x="41" y="1529"/>
                  </a:lnTo>
                  <a:lnTo>
                    <a:pt x="71" y="1247"/>
                  </a:lnTo>
                  <a:lnTo>
                    <a:pt x="119" y="971"/>
                  </a:lnTo>
                  <a:lnTo>
                    <a:pt x="179" y="707"/>
                  </a:lnTo>
                  <a:lnTo>
                    <a:pt x="245" y="462"/>
                  </a:lnTo>
                  <a:lnTo>
                    <a:pt x="328" y="222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6" name="Freeform 45"/>
            <p:cNvSpPr>
              <a:spLocks/>
            </p:cNvSpPr>
            <p:nvPr userDrawn="1"/>
          </p:nvSpPr>
          <p:spPr bwMode="hidden">
            <a:xfrm>
              <a:off x="1128" y="0"/>
              <a:ext cx="575" cy="4316"/>
            </a:xfrm>
            <a:custGeom>
              <a:avLst/>
              <a:gdLst>
                <a:gd name="T0" fmla="*/ 12 w 574"/>
                <a:gd name="T1" fmla="*/ 2146 h 4316"/>
                <a:gd name="T2" fmla="*/ 24 w 574"/>
                <a:gd name="T3" fmla="*/ 1846 h 4316"/>
                <a:gd name="T4" fmla="*/ 54 w 574"/>
                <a:gd name="T5" fmla="*/ 1559 h 4316"/>
                <a:gd name="T6" fmla="*/ 96 w 574"/>
                <a:gd name="T7" fmla="*/ 1277 h 4316"/>
                <a:gd name="T8" fmla="*/ 162 w 574"/>
                <a:gd name="T9" fmla="*/ 1001 h 4316"/>
                <a:gd name="T10" fmla="*/ 239 w 574"/>
                <a:gd name="T11" fmla="*/ 731 h 4316"/>
                <a:gd name="T12" fmla="*/ 337 w 574"/>
                <a:gd name="T13" fmla="*/ 480 h 4316"/>
                <a:gd name="T14" fmla="*/ 451 w 574"/>
                <a:gd name="T15" fmla="*/ 234 h 4316"/>
                <a:gd name="T16" fmla="*/ 576 w 574"/>
                <a:gd name="T17" fmla="*/ 0 h 4316"/>
                <a:gd name="T18" fmla="*/ 564 w 574"/>
                <a:gd name="T19" fmla="*/ 0 h 4316"/>
                <a:gd name="T20" fmla="*/ 439 w 574"/>
                <a:gd name="T21" fmla="*/ 234 h 4316"/>
                <a:gd name="T22" fmla="*/ 325 w 574"/>
                <a:gd name="T23" fmla="*/ 480 h 4316"/>
                <a:gd name="T24" fmla="*/ 227 w 574"/>
                <a:gd name="T25" fmla="*/ 737 h 4316"/>
                <a:gd name="T26" fmla="*/ 150 w 574"/>
                <a:gd name="T27" fmla="*/ 1001 h 4316"/>
                <a:gd name="T28" fmla="*/ 84 w 574"/>
                <a:gd name="T29" fmla="*/ 1277 h 4316"/>
                <a:gd name="T30" fmla="*/ 42 w 574"/>
                <a:gd name="T31" fmla="*/ 1559 h 4316"/>
                <a:gd name="T32" fmla="*/ 12 w 574"/>
                <a:gd name="T33" fmla="*/ 1852 h 4316"/>
                <a:gd name="T34" fmla="*/ 0 w 574"/>
                <a:gd name="T35" fmla="*/ 2146 h 4316"/>
                <a:gd name="T36" fmla="*/ 6 w 574"/>
                <a:gd name="T37" fmla="*/ 2434 h 4316"/>
                <a:gd name="T38" fmla="*/ 30 w 574"/>
                <a:gd name="T39" fmla="*/ 2715 h 4316"/>
                <a:gd name="T40" fmla="*/ 66 w 574"/>
                <a:gd name="T41" fmla="*/ 2997 h 4316"/>
                <a:gd name="T42" fmla="*/ 120 w 574"/>
                <a:gd name="T43" fmla="*/ 3273 h 4316"/>
                <a:gd name="T44" fmla="*/ 191 w 574"/>
                <a:gd name="T45" fmla="*/ 3549 h 4316"/>
                <a:gd name="T46" fmla="*/ 275 w 574"/>
                <a:gd name="T47" fmla="*/ 3812 h 4316"/>
                <a:gd name="T48" fmla="*/ 373 w 574"/>
                <a:gd name="T49" fmla="*/ 4070 h 4316"/>
                <a:gd name="T50" fmla="*/ 486 w 574"/>
                <a:gd name="T51" fmla="*/ 4316 h 4316"/>
                <a:gd name="T52" fmla="*/ 498 w 574"/>
                <a:gd name="T53" fmla="*/ 4316 h 4316"/>
                <a:gd name="T54" fmla="*/ 385 w 574"/>
                <a:gd name="T55" fmla="*/ 4070 h 4316"/>
                <a:gd name="T56" fmla="*/ 289 w 574"/>
                <a:gd name="T57" fmla="*/ 3812 h 4316"/>
                <a:gd name="T58" fmla="*/ 203 w 574"/>
                <a:gd name="T59" fmla="*/ 3549 h 4316"/>
                <a:gd name="T60" fmla="*/ 132 w 574"/>
                <a:gd name="T61" fmla="*/ 3273 h 4316"/>
                <a:gd name="T62" fmla="*/ 78 w 574"/>
                <a:gd name="T63" fmla="*/ 2997 h 4316"/>
                <a:gd name="T64" fmla="*/ 42 w 574"/>
                <a:gd name="T65" fmla="*/ 2715 h 4316"/>
                <a:gd name="T66" fmla="*/ 18 w 574"/>
                <a:gd name="T67" fmla="*/ 2434 h 4316"/>
                <a:gd name="T68" fmla="*/ 12 w 574"/>
                <a:gd name="T69" fmla="*/ 2146 h 4316"/>
                <a:gd name="T70" fmla="*/ 12 w 574"/>
                <a:gd name="T71" fmla="*/ 2146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74" h="4316">
                  <a:moveTo>
                    <a:pt x="12" y="2146"/>
                  </a:moveTo>
                  <a:lnTo>
                    <a:pt x="24" y="1846"/>
                  </a:lnTo>
                  <a:lnTo>
                    <a:pt x="54" y="1559"/>
                  </a:lnTo>
                  <a:lnTo>
                    <a:pt x="96" y="1277"/>
                  </a:lnTo>
                  <a:lnTo>
                    <a:pt x="162" y="1001"/>
                  </a:lnTo>
                  <a:lnTo>
                    <a:pt x="239" y="731"/>
                  </a:lnTo>
                  <a:lnTo>
                    <a:pt x="335" y="480"/>
                  </a:lnTo>
                  <a:lnTo>
                    <a:pt x="449" y="234"/>
                  </a:lnTo>
                  <a:lnTo>
                    <a:pt x="574" y="0"/>
                  </a:lnTo>
                  <a:lnTo>
                    <a:pt x="562" y="0"/>
                  </a:lnTo>
                  <a:lnTo>
                    <a:pt x="437" y="234"/>
                  </a:lnTo>
                  <a:lnTo>
                    <a:pt x="323" y="480"/>
                  </a:lnTo>
                  <a:lnTo>
                    <a:pt x="227" y="737"/>
                  </a:lnTo>
                  <a:lnTo>
                    <a:pt x="150" y="1001"/>
                  </a:lnTo>
                  <a:lnTo>
                    <a:pt x="84" y="1277"/>
                  </a:lnTo>
                  <a:lnTo>
                    <a:pt x="42" y="1559"/>
                  </a:lnTo>
                  <a:lnTo>
                    <a:pt x="12" y="1852"/>
                  </a:lnTo>
                  <a:lnTo>
                    <a:pt x="0" y="2146"/>
                  </a:lnTo>
                  <a:lnTo>
                    <a:pt x="6" y="2434"/>
                  </a:lnTo>
                  <a:lnTo>
                    <a:pt x="30" y="2715"/>
                  </a:lnTo>
                  <a:lnTo>
                    <a:pt x="66" y="2997"/>
                  </a:lnTo>
                  <a:lnTo>
                    <a:pt x="120" y="3273"/>
                  </a:lnTo>
                  <a:lnTo>
                    <a:pt x="191" y="3549"/>
                  </a:lnTo>
                  <a:lnTo>
                    <a:pt x="275" y="3812"/>
                  </a:lnTo>
                  <a:lnTo>
                    <a:pt x="371" y="4070"/>
                  </a:lnTo>
                  <a:lnTo>
                    <a:pt x="484" y="4316"/>
                  </a:lnTo>
                  <a:lnTo>
                    <a:pt x="496" y="4316"/>
                  </a:lnTo>
                  <a:lnTo>
                    <a:pt x="383" y="4070"/>
                  </a:lnTo>
                  <a:lnTo>
                    <a:pt x="287" y="3812"/>
                  </a:lnTo>
                  <a:lnTo>
                    <a:pt x="203" y="3549"/>
                  </a:lnTo>
                  <a:lnTo>
                    <a:pt x="132" y="3273"/>
                  </a:lnTo>
                  <a:lnTo>
                    <a:pt x="78" y="2997"/>
                  </a:lnTo>
                  <a:lnTo>
                    <a:pt x="42" y="2715"/>
                  </a:lnTo>
                  <a:lnTo>
                    <a:pt x="18" y="2434"/>
                  </a:lnTo>
                  <a:lnTo>
                    <a:pt x="12" y="2146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7" name="Freeform 46"/>
            <p:cNvSpPr>
              <a:spLocks/>
            </p:cNvSpPr>
            <p:nvPr userDrawn="1"/>
          </p:nvSpPr>
          <p:spPr bwMode="hidden">
            <a:xfrm>
              <a:off x="702" y="0"/>
              <a:ext cx="737" cy="4316"/>
            </a:xfrm>
            <a:custGeom>
              <a:avLst/>
              <a:gdLst>
                <a:gd name="T0" fmla="*/ 12 w 735"/>
                <a:gd name="T1" fmla="*/ 2098 h 4316"/>
                <a:gd name="T2" fmla="*/ 29 w 735"/>
                <a:gd name="T3" fmla="*/ 1798 h 4316"/>
                <a:gd name="T4" fmla="*/ 71 w 735"/>
                <a:gd name="T5" fmla="*/ 1505 h 4316"/>
                <a:gd name="T6" fmla="*/ 131 w 735"/>
                <a:gd name="T7" fmla="*/ 1223 h 4316"/>
                <a:gd name="T8" fmla="*/ 217 w 735"/>
                <a:gd name="T9" fmla="*/ 941 h 4316"/>
                <a:gd name="T10" fmla="*/ 318 w 735"/>
                <a:gd name="T11" fmla="*/ 689 h 4316"/>
                <a:gd name="T12" fmla="*/ 444 w 735"/>
                <a:gd name="T13" fmla="*/ 444 h 4316"/>
                <a:gd name="T14" fmla="*/ 584 w 735"/>
                <a:gd name="T15" fmla="*/ 216 h 4316"/>
                <a:gd name="T16" fmla="*/ 739 w 735"/>
                <a:gd name="T17" fmla="*/ 0 h 4316"/>
                <a:gd name="T18" fmla="*/ 727 w 735"/>
                <a:gd name="T19" fmla="*/ 0 h 4316"/>
                <a:gd name="T20" fmla="*/ 572 w 735"/>
                <a:gd name="T21" fmla="*/ 210 h 4316"/>
                <a:gd name="T22" fmla="*/ 432 w 735"/>
                <a:gd name="T23" fmla="*/ 438 h 4316"/>
                <a:gd name="T24" fmla="*/ 313 w 735"/>
                <a:gd name="T25" fmla="*/ 683 h 4316"/>
                <a:gd name="T26" fmla="*/ 211 w 735"/>
                <a:gd name="T27" fmla="*/ 941 h 4316"/>
                <a:gd name="T28" fmla="*/ 125 w 735"/>
                <a:gd name="T29" fmla="*/ 1217 h 4316"/>
                <a:gd name="T30" fmla="*/ 59 w 735"/>
                <a:gd name="T31" fmla="*/ 1505 h 4316"/>
                <a:gd name="T32" fmla="*/ 18 w 735"/>
                <a:gd name="T33" fmla="*/ 1798 h 4316"/>
                <a:gd name="T34" fmla="*/ 0 w 735"/>
                <a:gd name="T35" fmla="*/ 2098 h 4316"/>
                <a:gd name="T36" fmla="*/ 6 w 735"/>
                <a:gd name="T37" fmla="*/ 2404 h 4316"/>
                <a:gd name="T38" fmla="*/ 29 w 735"/>
                <a:gd name="T39" fmla="*/ 2709 h 4316"/>
                <a:gd name="T40" fmla="*/ 77 w 735"/>
                <a:gd name="T41" fmla="*/ 3015 h 4316"/>
                <a:gd name="T42" fmla="*/ 149 w 735"/>
                <a:gd name="T43" fmla="*/ 3315 h 4316"/>
                <a:gd name="T44" fmla="*/ 229 w 735"/>
                <a:gd name="T45" fmla="*/ 3573 h 4316"/>
                <a:gd name="T46" fmla="*/ 318 w 735"/>
                <a:gd name="T47" fmla="*/ 3824 h 4316"/>
                <a:gd name="T48" fmla="*/ 426 w 735"/>
                <a:gd name="T49" fmla="*/ 4076 h 4316"/>
                <a:gd name="T50" fmla="*/ 546 w 735"/>
                <a:gd name="T51" fmla="*/ 4316 h 4316"/>
                <a:gd name="T52" fmla="*/ 560 w 735"/>
                <a:gd name="T53" fmla="*/ 4316 h 4316"/>
                <a:gd name="T54" fmla="*/ 438 w 735"/>
                <a:gd name="T55" fmla="*/ 4076 h 4316"/>
                <a:gd name="T56" fmla="*/ 330 w 735"/>
                <a:gd name="T57" fmla="*/ 3824 h 4316"/>
                <a:gd name="T58" fmla="*/ 241 w 735"/>
                <a:gd name="T59" fmla="*/ 3573 h 4316"/>
                <a:gd name="T60" fmla="*/ 161 w 735"/>
                <a:gd name="T61" fmla="*/ 3315 h 4316"/>
                <a:gd name="T62" fmla="*/ 89 w 735"/>
                <a:gd name="T63" fmla="*/ 3015 h 4316"/>
                <a:gd name="T64" fmla="*/ 41 w 735"/>
                <a:gd name="T65" fmla="*/ 2709 h 4316"/>
                <a:gd name="T66" fmla="*/ 18 w 735"/>
                <a:gd name="T67" fmla="*/ 2404 h 4316"/>
                <a:gd name="T68" fmla="*/ 12 w 735"/>
                <a:gd name="T69" fmla="*/ 2098 h 4316"/>
                <a:gd name="T70" fmla="*/ 12 w 735"/>
                <a:gd name="T71" fmla="*/ 2098 h 43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35" h="4316">
                  <a:moveTo>
                    <a:pt x="12" y="2098"/>
                  </a:moveTo>
                  <a:lnTo>
                    <a:pt x="29" y="1798"/>
                  </a:lnTo>
                  <a:lnTo>
                    <a:pt x="71" y="1505"/>
                  </a:lnTo>
                  <a:lnTo>
                    <a:pt x="131" y="1223"/>
                  </a:lnTo>
                  <a:lnTo>
                    <a:pt x="215" y="941"/>
                  </a:lnTo>
                  <a:lnTo>
                    <a:pt x="316" y="689"/>
                  </a:lnTo>
                  <a:lnTo>
                    <a:pt x="442" y="444"/>
                  </a:lnTo>
                  <a:lnTo>
                    <a:pt x="580" y="216"/>
                  </a:lnTo>
                  <a:lnTo>
                    <a:pt x="735" y="0"/>
                  </a:lnTo>
                  <a:lnTo>
                    <a:pt x="723" y="0"/>
                  </a:lnTo>
                  <a:lnTo>
                    <a:pt x="568" y="210"/>
                  </a:lnTo>
                  <a:lnTo>
                    <a:pt x="430" y="438"/>
                  </a:lnTo>
                  <a:lnTo>
                    <a:pt x="311" y="683"/>
                  </a:lnTo>
                  <a:lnTo>
                    <a:pt x="209" y="941"/>
                  </a:lnTo>
                  <a:lnTo>
                    <a:pt x="125" y="1217"/>
                  </a:lnTo>
                  <a:lnTo>
                    <a:pt x="59" y="1505"/>
                  </a:lnTo>
                  <a:lnTo>
                    <a:pt x="18" y="1798"/>
                  </a:lnTo>
                  <a:lnTo>
                    <a:pt x="0" y="2098"/>
                  </a:lnTo>
                  <a:lnTo>
                    <a:pt x="6" y="2404"/>
                  </a:lnTo>
                  <a:lnTo>
                    <a:pt x="29" y="2709"/>
                  </a:lnTo>
                  <a:lnTo>
                    <a:pt x="77" y="3015"/>
                  </a:lnTo>
                  <a:lnTo>
                    <a:pt x="149" y="3315"/>
                  </a:lnTo>
                  <a:lnTo>
                    <a:pt x="227" y="3573"/>
                  </a:lnTo>
                  <a:lnTo>
                    <a:pt x="316" y="3824"/>
                  </a:lnTo>
                  <a:lnTo>
                    <a:pt x="424" y="4076"/>
                  </a:lnTo>
                  <a:lnTo>
                    <a:pt x="544" y="4316"/>
                  </a:lnTo>
                  <a:lnTo>
                    <a:pt x="556" y="4316"/>
                  </a:lnTo>
                  <a:lnTo>
                    <a:pt x="436" y="4076"/>
                  </a:lnTo>
                  <a:lnTo>
                    <a:pt x="328" y="3824"/>
                  </a:lnTo>
                  <a:lnTo>
                    <a:pt x="239" y="3573"/>
                  </a:lnTo>
                  <a:lnTo>
                    <a:pt x="161" y="3315"/>
                  </a:lnTo>
                  <a:lnTo>
                    <a:pt x="89" y="3015"/>
                  </a:lnTo>
                  <a:lnTo>
                    <a:pt x="41" y="2709"/>
                  </a:lnTo>
                  <a:lnTo>
                    <a:pt x="18" y="2404"/>
                  </a:lnTo>
                  <a:lnTo>
                    <a:pt x="12" y="2098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8" name="Freeform 47"/>
            <p:cNvSpPr>
              <a:spLocks/>
            </p:cNvSpPr>
            <p:nvPr userDrawn="1"/>
          </p:nvSpPr>
          <p:spPr bwMode="hidden">
            <a:xfrm>
              <a:off x="288" y="0"/>
              <a:ext cx="840" cy="4316"/>
            </a:xfrm>
            <a:custGeom>
              <a:avLst/>
              <a:gdLst>
                <a:gd name="T0" fmla="*/ 18 w 837"/>
                <a:gd name="T1" fmla="*/ 1948 h 4316"/>
                <a:gd name="T2" fmla="*/ 48 w 837"/>
                <a:gd name="T3" fmla="*/ 1708 h 4316"/>
                <a:gd name="T4" fmla="*/ 96 w 837"/>
                <a:gd name="T5" fmla="*/ 1475 h 4316"/>
                <a:gd name="T6" fmla="*/ 163 w 837"/>
                <a:gd name="T7" fmla="*/ 1235 h 4316"/>
                <a:gd name="T8" fmla="*/ 253 w 837"/>
                <a:gd name="T9" fmla="*/ 995 h 4316"/>
                <a:gd name="T10" fmla="*/ 367 w 837"/>
                <a:gd name="T11" fmla="*/ 755 h 4316"/>
                <a:gd name="T12" fmla="*/ 500 w 837"/>
                <a:gd name="T13" fmla="*/ 510 h 4316"/>
                <a:gd name="T14" fmla="*/ 662 w 837"/>
                <a:gd name="T15" fmla="*/ 258 h 4316"/>
                <a:gd name="T16" fmla="*/ 747 w 837"/>
                <a:gd name="T17" fmla="*/ 132 h 4316"/>
                <a:gd name="T18" fmla="*/ 843 w 837"/>
                <a:gd name="T19" fmla="*/ 0 h 4316"/>
                <a:gd name="T20" fmla="*/ 831 w 837"/>
                <a:gd name="T21" fmla="*/ 0 h 4316"/>
                <a:gd name="T22" fmla="*/ 735 w 837"/>
                <a:gd name="T23" fmla="*/ 132 h 4316"/>
                <a:gd name="T24" fmla="*/ 644 w 837"/>
                <a:gd name="T25" fmla="*/ 258 h 4316"/>
                <a:gd name="T26" fmla="*/ 566 w 837"/>
                <a:gd name="T27" fmla="*/ 384 h 4316"/>
                <a:gd name="T28" fmla="*/ 488 w 837"/>
                <a:gd name="T29" fmla="*/ 510 h 4316"/>
                <a:gd name="T30" fmla="*/ 355 w 837"/>
                <a:gd name="T31" fmla="*/ 755 h 4316"/>
                <a:gd name="T32" fmla="*/ 241 w 837"/>
                <a:gd name="T33" fmla="*/ 995 h 4316"/>
                <a:gd name="T34" fmla="*/ 152 w 837"/>
                <a:gd name="T35" fmla="*/ 1235 h 4316"/>
                <a:gd name="T36" fmla="*/ 84 w 837"/>
                <a:gd name="T37" fmla="*/ 1469 h 4316"/>
                <a:gd name="T38" fmla="*/ 36 w 837"/>
                <a:gd name="T39" fmla="*/ 1702 h 4316"/>
                <a:gd name="T40" fmla="*/ 6 w 837"/>
                <a:gd name="T41" fmla="*/ 1942 h 4316"/>
                <a:gd name="T42" fmla="*/ 0 w 837"/>
                <a:gd name="T43" fmla="*/ 2200 h 4316"/>
                <a:gd name="T44" fmla="*/ 12 w 837"/>
                <a:gd name="T45" fmla="*/ 2470 h 4316"/>
                <a:gd name="T46" fmla="*/ 48 w 837"/>
                <a:gd name="T47" fmla="*/ 2739 h 4316"/>
                <a:gd name="T48" fmla="*/ 114 w 837"/>
                <a:gd name="T49" fmla="*/ 3027 h 4316"/>
                <a:gd name="T50" fmla="*/ 152 w 837"/>
                <a:gd name="T51" fmla="*/ 3171 h 4316"/>
                <a:gd name="T52" fmla="*/ 199 w 837"/>
                <a:gd name="T53" fmla="*/ 3321 h 4316"/>
                <a:gd name="T54" fmla="*/ 247 w 837"/>
                <a:gd name="T55" fmla="*/ 3477 h 4316"/>
                <a:gd name="T56" fmla="*/ 307 w 837"/>
                <a:gd name="T57" fmla="*/ 3639 h 4316"/>
                <a:gd name="T58" fmla="*/ 367 w 837"/>
                <a:gd name="T59" fmla="*/ 3800 h 4316"/>
                <a:gd name="T60" fmla="*/ 441 w 837"/>
                <a:gd name="T61" fmla="*/ 3968 h 4316"/>
                <a:gd name="T62" fmla="*/ 512 w 837"/>
                <a:gd name="T63" fmla="*/ 4136 h 4316"/>
                <a:gd name="T64" fmla="*/ 596 w 837"/>
                <a:gd name="T65" fmla="*/ 4316 h 4316"/>
                <a:gd name="T66" fmla="*/ 608 w 837"/>
                <a:gd name="T67" fmla="*/ 4316 h 4316"/>
                <a:gd name="T68" fmla="*/ 524 w 837"/>
                <a:gd name="T69" fmla="*/ 4136 h 4316"/>
                <a:gd name="T70" fmla="*/ 452 w 837"/>
                <a:gd name="T71" fmla="*/ 3968 h 4316"/>
                <a:gd name="T72" fmla="*/ 379 w 837"/>
                <a:gd name="T73" fmla="*/ 3800 h 4316"/>
                <a:gd name="T74" fmla="*/ 319 w 837"/>
                <a:gd name="T75" fmla="*/ 3639 h 4316"/>
                <a:gd name="T76" fmla="*/ 259 w 837"/>
                <a:gd name="T77" fmla="*/ 3477 h 4316"/>
                <a:gd name="T78" fmla="*/ 211 w 837"/>
                <a:gd name="T79" fmla="*/ 3327 h 4316"/>
                <a:gd name="T80" fmla="*/ 163 w 837"/>
                <a:gd name="T81" fmla="*/ 3171 h 4316"/>
                <a:gd name="T82" fmla="*/ 126 w 837"/>
                <a:gd name="T83" fmla="*/ 3027 h 4316"/>
                <a:gd name="T84" fmla="*/ 60 w 837"/>
                <a:gd name="T85" fmla="*/ 2739 h 4316"/>
                <a:gd name="T86" fmla="*/ 24 w 837"/>
                <a:gd name="T87" fmla="*/ 2470 h 4316"/>
                <a:gd name="T88" fmla="*/ 12 w 837"/>
                <a:gd name="T89" fmla="*/ 2206 h 4316"/>
                <a:gd name="T90" fmla="*/ 18 w 837"/>
                <a:gd name="T91" fmla="*/ 1948 h 4316"/>
                <a:gd name="T92" fmla="*/ 18 w 837"/>
                <a:gd name="T93" fmla="*/ 1948 h 43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837" h="4316">
                  <a:moveTo>
                    <a:pt x="18" y="1948"/>
                  </a:moveTo>
                  <a:lnTo>
                    <a:pt x="48" y="1708"/>
                  </a:lnTo>
                  <a:lnTo>
                    <a:pt x="96" y="1475"/>
                  </a:lnTo>
                  <a:lnTo>
                    <a:pt x="161" y="1235"/>
                  </a:lnTo>
                  <a:lnTo>
                    <a:pt x="251" y="995"/>
                  </a:lnTo>
                  <a:lnTo>
                    <a:pt x="365" y="755"/>
                  </a:lnTo>
                  <a:lnTo>
                    <a:pt x="496" y="510"/>
                  </a:lnTo>
                  <a:lnTo>
                    <a:pt x="658" y="258"/>
                  </a:lnTo>
                  <a:lnTo>
                    <a:pt x="741" y="132"/>
                  </a:lnTo>
                  <a:lnTo>
                    <a:pt x="837" y="0"/>
                  </a:lnTo>
                  <a:lnTo>
                    <a:pt x="825" y="0"/>
                  </a:lnTo>
                  <a:lnTo>
                    <a:pt x="729" y="132"/>
                  </a:lnTo>
                  <a:lnTo>
                    <a:pt x="640" y="258"/>
                  </a:lnTo>
                  <a:lnTo>
                    <a:pt x="562" y="384"/>
                  </a:lnTo>
                  <a:lnTo>
                    <a:pt x="484" y="510"/>
                  </a:lnTo>
                  <a:lnTo>
                    <a:pt x="353" y="755"/>
                  </a:lnTo>
                  <a:lnTo>
                    <a:pt x="239" y="995"/>
                  </a:lnTo>
                  <a:lnTo>
                    <a:pt x="150" y="1235"/>
                  </a:lnTo>
                  <a:lnTo>
                    <a:pt x="84" y="1469"/>
                  </a:lnTo>
                  <a:lnTo>
                    <a:pt x="36" y="1702"/>
                  </a:lnTo>
                  <a:lnTo>
                    <a:pt x="6" y="1942"/>
                  </a:lnTo>
                  <a:lnTo>
                    <a:pt x="0" y="2200"/>
                  </a:lnTo>
                  <a:lnTo>
                    <a:pt x="12" y="2470"/>
                  </a:lnTo>
                  <a:lnTo>
                    <a:pt x="48" y="2739"/>
                  </a:lnTo>
                  <a:lnTo>
                    <a:pt x="114" y="3027"/>
                  </a:lnTo>
                  <a:lnTo>
                    <a:pt x="150" y="3171"/>
                  </a:lnTo>
                  <a:lnTo>
                    <a:pt x="197" y="3321"/>
                  </a:lnTo>
                  <a:lnTo>
                    <a:pt x="245" y="3477"/>
                  </a:lnTo>
                  <a:lnTo>
                    <a:pt x="305" y="3639"/>
                  </a:lnTo>
                  <a:lnTo>
                    <a:pt x="365" y="3800"/>
                  </a:lnTo>
                  <a:lnTo>
                    <a:pt x="437" y="3968"/>
                  </a:lnTo>
                  <a:lnTo>
                    <a:pt x="508" y="4136"/>
                  </a:lnTo>
                  <a:lnTo>
                    <a:pt x="592" y="4316"/>
                  </a:lnTo>
                  <a:lnTo>
                    <a:pt x="604" y="4316"/>
                  </a:lnTo>
                  <a:lnTo>
                    <a:pt x="520" y="4136"/>
                  </a:lnTo>
                  <a:lnTo>
                    <a:pt x="448" y="3968"/>
                  </a:lnTo>
                  <a:lnTo>
                    <a:pt x="377" y="3800"/>
                  </a:lnTo>
                  <a:lnTo>
                    <a:pt x="317" y="3639"/>
                  </a:lnTo>
                  <a:lnTo>
                    <a:pt x="257" y="3477"/>
                  </a:lnTo>
                  <a:lnTo>
                    <a:pt x="209" y="3327"/>
                  </a:lnTo>
                  <a:lnTo>
                    <a:pt x="161" y="3171"/>
                  </a:lnTo>
                  <a:lnTo>
                    <a:pt x="126" y="3027"/>
                  </a:lnTo>
                  <a:lnTo>
                    <a:pt x="60" y="2739"/>
                  </a:lnTo>
                  <a:lnTo>
                    <a:pt x="24" y="2470"/>
                  </a:lnTo>
                  <a:lnTo>
                    <a:pt x="12" y="2206"/>
                  </a:lnTo>
                  <a:lnTo>
                    <a:pt x="18" y="1948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1" name="Freeform 48"/>
          <p:cNvSpPr>
            <a:spLocks/>
          </p:cNvSpPr>
          <p:nvPr/>
        </p:nvSpPr>
        <p:spPr bwMode="hidden">
          <a:xfrm>
            <a:off x="9525" y="4605338"/>
            <a:ext cx="962025" cy="2246312"/>
          </a:xfrm>
          <a:custGeom>
            <a:avLst/>
            <a:gdLst>
              <a:gd name="T0" fmla="*/ 0 w 604"/>
              <a:gd name="T1" fmla="*/ 136088407 h 1415"/>
              <a:gd name="T2" fmla="*/ 106549047 w 604"/>
              <a:gd name="T3" fmla="*/ 574595497 h 1415"/>
              <a:gd name="T4" fmla="*/ 243540451 w 604"/>
              <a:gd name="T5" fmla="*/ 1013102587 h 1415"/>
              <a:gd name="T6" fmla="*/ 408436952 w 604"/>
              <a:gd name="T7" fmla="*/ 1451609677 h 1415"/>
              <a:gd name="T8" fmla="*/ 575870713 w 604"/>
              <a:gd name="T9" fmla="*/ 1874995833 h 1415"/>
              <a:gd name="T10" fmla="*/ 773746832 w 604"/>
              <a:gd name="T11" fmla="*/ 2147483647 h 1415"/>
              <a:gd name="T12" fmla="*/ 986843334 w 604"/>
              <a:gd name="T13" fmla="*/ 2147483647 h 1415"/>
              <a:gd name="T14" fmla="*/ 1227846524 w 604"/>
              <a:gd name="T15" fmla="*/ 2147483647 h 1415"/>
              <a:gd name="T16" fmla="*/ 1486607357 w 604"/>
              <a:gd name="T17" fmla="*/ 2147483647 h 1415"/>
              <a:gd name="T18" fmla="*/ 1532271690 w 604"/>
              <a:gd name="T19" fmla="*/ 2147483647 h 1415"/>
              <a:gd name="T20" fmla="*/ 1258288881 w 604"/>
              <a:gd name="T21" fmla="*/ 2147483647 h 1415"/>
              <a:gd name="T22" fmla="*/ 1017285691 w 604"/>
              <a:gd name="T23" fmla="*/ 2147483647 h 1415"/>
              <a:gd name="T24" fmla="*/ 788967215 w 604"/>
              <a:gd name="T25" fmla="*/ 2147483647 h 1415"/>
              <a:gd name="T26" fmla="*/ 591091096 w 604"/>
              <a:gd name="T27" fmla="*/ 1814512096 h 1415"/>
              <a:gd name="T28" fmla="*/ 408436952 w 604"/>
              <a:gd name="T29" fmla="*/ 1376005006 h 1415"/>
              <a:gd name="T30" fmla="*/ 258760834 w 604"/>
              <a:gd name="T31" fmla="*/ 922376982 h 1415"/>
              <a:gd name="T32" fmla="*/ 121769429 w 604"/>
              <a:gd name="T33" fmla="*/ 453628024 h 1415"/>
              <a:gd name="T34" fmla="*/ 0 w 604"/>
              <a:gd name="T35" fmla="*/ 0 h 1415"/>
              <a:gd name="T36" fmla="*/ 0 w 604"/>
              <a:gd name="T37" fmla="*/ 136088407 h 1415"/>
              <a:gd name="T38" fmla="*/ 0 w 604"/>
              <a:gd name="T39" fmla="*/ 136088407 h 141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04" h="1415">
                <a:moveTo>
                  <a:pt x="0" y="54"/>
                </a:moveTo>
                <a:lnTo>
                  <a:pt x="42" y="228"/>
                </a:lnTo>
                <a:lnTo>
                  <a:pt x="96" y="402"/>
                </a:lnTo>
                <a:lnTo>
                  <a:pt x="161" y="576"/>
                </a:lnTo>
                <a:lnTo>
                  <a:pt x="227" y="744"/>
                </a:lnTo>
                <a:lnTo>
                  <a:pt x="305" y="917"/>
                </a:lnTo>
                <a:lnTo>
                  <a:pt x="389" y="1085"/>
                </a:lnTo>
                <a:lnTo>
                  <a:pt x="484" y="1253"/>
                </a:lnTo>
                <a:lnTo>
                  <a:pt x="586" y="1415"/>
                </a:lnTo>
                <a:lnTo>
                  <a:pt x="604" y="1415"/>
                </a:lnTo>
                <a:lnTo>
                  <a:pt x="496" y="1247"/>
                </a:lnTo>
                <a:lnTo>
                  <a:pt x="401" y="1073"/>
                </a:lnTo>
                <a:lnTo>
                  <a:pt x="311" y="899"/>
                </a:lnTo>
                <a:lnTo>
                  <a:pt x="233" y="720"/>
                </a:lnTo>
                <a:lnTo>
                  <a:pt x="161" y="546"/>
                </a:lnTo>
                <a:lnTo>
                  <a:pt x="102" y="366"/>
                </a:lnTo>
                <a:lnTo>
                  <a:pt x="48" y="180"/>
                </a:lnTo>
                <a:lnTo>
                  <a:pt x="0" y="0"/>
                </a:lnTo>
                <a:lnTo>
                  <a:pt x="0" y="54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" name="Freeform 49"/>
          <p:cNvSpPr>
            <a:spLocks/>
          </p:cNvSpPr>
          <p:nvPr/>
        </p:nvSpPr>
        <p:spPr bwMode="hidden">
          <a:xfrm>
            <a:off x="9525" y="6175375"/>
            <a:ext cx="361950" cy="676275"/>
          </a:xfrm>
          <a:custGeom>
            <a:avLst/>
            <a:gdLst>
              <a:gd name="T0" fmla="*/ 0 w 227"/>
              <a:gd name="T1" fmla="*/ 75604688 h 426"/>
              <a:gd name="T2" fmla="*/ 274579735 w 227"/>
              <a:gd name="T3" fmla="*/ 604837500 h 426"/>
              <a:gd name="T4" fmla="*/ 546617847 w 227"/>
              <a:gd name="T5" fmla="*/ 1073586563 h 426"/>
              <a:gd name="T6" fmla="*/ 577126883 w 227"/>
              <a:gd name="T7" fmla="*/ 1073586563 h 426"/>
              <a:gd name="T8" fmla="*/ 424581700 w 227"/>
              <a:gd name="T9" fmla="*/ 831651563 h 426"/>
              <a:gd name="T10" fmla="*/ 289834253 w 227"/>
              <a:gd name="T11" fmla="*/ 559474688 h 426"/>
              <a:gd name="T12" fmla="*/ 0 w 227"/>
              <a:gd name="T13" fmla="*/ 0 h 426"/>
              <a:gd name="T14" fmla="*/ 0 w 227"/>
              <a:gd name="T15" fmla="*/ 75604688 h 426"/>
              <a:gd name="T16" fmla="*/ 0 w 227"/>
              <a:gd name="T17" fmla="*/ 75604688 h 42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7" h="426">
                <a:moveTo>
                  <a:pt x="0" y="30"/>
                </a:moveTo>
                <a:lnTo>
                  <a:pt x="108" y="240"/>
                </a:lnTo>
                <a:lnTo>
                  <a:pt x="215" y="426"/>
                </a:lnTo>
                <a:lnTo>
                  <a:pt x="227" y="426"/>
                </a:lnTo>
                <a:lnTo>
                  <a:pt x="167" y="330"/>
                </a:lnTo>
                <a:lnTo>
                  <a:pt x="114" y="222"/>
                </a:lnTo>
                <a:lnTo>
                  <a:pt x="0" y="0"/>
                </a:lnTo>
                <a:lnTo>
                  <a:pt x="0" y="30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Freeform 50"/>
          <p:cNvSpPr>
            <a:spLocks/>
          </p:cNvSpPr>
          <p:nvPr/>
        </p:nvSpPr>
        <p:spPr bwMode="hidden">
          <a:xfrm>
            <a:off x="7581900" y="0"/>
            <a:ext cx="1562100" cy="2835275"/>
          </a:xfrm>
          <a:custGeom>
            <a:avLst/>
            <a:gdLst>
              <a:gd name="T0" fmla="*/ 2147483647 w 981"/>
              <a:gd name="T1" fmla="*/ 2147483647 h 1786"/>
              <a:gd name="T2" fmla="*/ 2147483647 w 981"/>
              <a:gd name="T3" fmla="*/ 2147483647 h 1786"/>
              <a:gd name="T4" fmla="*/ 2147483647 w 981"/>
              <a:gd name="T5" fmla="*/ 2147483647 h 1786"/>
              <a:gd name="T6" fmla="*/ 2147483647 w 981"/>
              <a:gd name="T7" fmla="*/ 2147483647 h 1786"/>
              <a:gd name="T8" fmla="*/ 2147483647 w 981"/>
              <a:gd name="T9" fmla="*/ 2147483647 h 1786"/>
              <a:gd name="T10" fmla="*/ 2147483647 w 981"/>
              <a:gd name="T11" fmla="*/ 2147483647 h 1786"/>
              <a:gd name="T12" fmla="*/ 2018331926 w 981"/>
              <a:gd name="T13" fmla="*/ 2147483647 h 1786"/>
              <a:gd name="T14" fmla="*/ 1729274955 w 981"/>
              <a:gd name="T15" fmla="*/ 2147483647 h 1786"/>
              <a:gd name="T16" fmla="*/ 1425003034 w 981"/>
              <a:gd name="T17" fmla="*/ 1736388450 h 1786"/>
              <a:gd name="T18" fmla="*/ 1092841020 w 981"/>
              <a:gd name="T19" fmla="*/ 1255037813 h 1786"/>
              <a:gd name="T20" fmla="*/ 742929028 w 981"/>
              <a:gd name="T21" fmla="*/ 801409688 h 1786"/>
              <a:gd name="T22" fmla="*/ 380338707 w 981"/>
              <a:gd name="T23" fmla="*/ 378023438 h 1786"/>
              <a:gd name="T24" fmla="*/ 30426714 w 981"/>
              <a:gd name="T25" fmla="*/ 0 h 1786"/>
              <a:gd name="T26" fmla="*/ 0 w 981"/>
              <a:gd name="T27" fmla="*/ 0 h 1786"/>
              <a:gd name="T28" fmla="*/ 349911992 w 981"/>
              <a:gd name="T29" fmla="*/ 378023438 h 1786"/>
              <a:gd name="T30" fmla="*/ 697288956 w 981"/>
              <a:gd name="T31" fmla="*/ 801409688 h 1786"/>
              <a:gd name="T32" fmla="*/ 1047200948 w 981"/>
              <a:gd name="T33" fmla="*/ 1255037813 h 1786"/>
              <a:gd name="T34" fmla="*/ 1381897991 w 981"/>
              <a:gd name="T35" fmla="*/ 1736388450 h 1786"/>
              <a:gd name="T36" fmla="*/ 1698848240 w 981"/>
              <a:gd name="T37" fmla="*/ 2147483647 h 1786"/>
              <a:gd name="T38" fmla="*/ 1972691854 w 981"/>
              <a:gd name="T39" fmla="*/ 2147483647 h 1786"/>
              <a:gd name="T40" fmla="*/ 2147483647 w 981"/>
              <a:gd name="T41" fmla="*/ 2147483647 h 1786"/>
              <a:gd name="T42" fmla="*/ 2147483647 w 981"/>
              <a:gd name="T43" fmla="*/ 2147483647 h 1786"/>
              <a:gd name="T44" fmla="*/ 2147483647 w 981"/>
              <a:gd name="T45" fmla="*/ 2147483647 h 1786"/>
              <a:gd name="T46" fmla="*/ 2147483647 w 981"/>
              <a:gd name="T47" fmla="*/ 2147483647 h 1786"/>
              <a:gd name="T48" fmla="*/ 2147483647 w 981"/>
              <a:gd name="T49" fmla="*/ 2147483647 h 1786"/>
              <a:gd name="T50" fmla="*/ 2147483647 w 981"/>
              <a:gd name="T51" fmla="*/ 2147483647 h 178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981" h="1786">
                <a:moveTo>
                  <a:pt x="981" y="1786"/>
                </a:moveTo>
                <a:lnTo>
                  <a:pt x="981" y="1720"/>
                </a:lnTo>
                <a:lnTo>
                  <a:pt x="969" y="1666"/>
                </a:lnTo>
                <a:lnTo>
                  <a:pt x="957" y="1613"/>
                </a:lnTo>
                <a:lnTo>
                  <a:pt x="921" y="1487"/>
                </a:lnTo>
                <a:lnTo>
                  <a:pt x="885" y="1361"/>
                </a:lnTo>
                <a:lnTo>
                  <a:pt x="796" y="1121"/>
                </a:lnTo>
                <a:lnTo>
                  <a:pt x="682" y="899"/>
                </a:lnTo>
                <a:lnTo>
                  <a:pt x="562" y="689"/>
                </a:lnTo>
                <a:lnTo>
                  <a:pt x="431" y="498"/>
                </a:lnTo>
                <a:lnTo>
                  <a:pt x="293" y="318"/>
                </a:lnTo>
                <a:lnTo>
                  <a:pt x="150" y="150"/>
                </a:lnTo>
                <a:lnTo>
                  <a:pt x="12" y="0"/>
                </a:lnTo>
                <a:lnTo>
                  <a:pt x="0" y="0"/>
                </a:lnTo>
                <a:lnTo>
                  <a:pt x="138" y="150"/>
                </a:lnTo>
                <a:lnTo>
                  <a:pt x="275" y="318"/>
                </a:lnTo>
                <a:lnTo>
                  <a:pt x="413" y="498"/>
                </a:lnTo>
                <a:lnTo>
                  <a:pt x="545" y="689"/>
                </a:lnTo>
                <a:lnTo>
                  <a:pt x="670" y="899"/>
                </a:lnTo>
                <a:lnTo>
                  <a:pt x="778" y="1121"/>
                </a:lnTo>
                <a:lnTo>
                  <a:pt x="873" y="1361"/>
                </a:lnTo>
                <a:lnTo>
                  <a:pt x="909" y="1487"/>
                </a:lnTo>
                <a:lnTo>
                  <a:pt x="945" y="1619"/>
                </a:lnTo>
                <a:lnTo>
                  <a:pt x="963" y="1702"/>
                </a:lnTo>
                <a:lnTo>
                  <a:pt x="981" y="1786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" name="Freeform 51"/>
          <p:cNvSpPr>
            <a:spLocks/>
          </p:cNvSpPr>
          <p:nvPr/>
        </p:nvSpPr>
        <p:spPr bwMode="hidden">
          <a:xfrm>
            <a:off x="8002588" y="0"/>
            <a:ext cx="1141412" cy="1341438"/>
          </a:xfrm>
          <a:custGeom>
            <a:avLst/>
            <a:gdLst>
              <a:gd name="T0" fmla="*/ 1817045124 w 717"/>
              <a:gd name="T1" fmla="*/ 2129533619 h 845"/>
              <a:gd name="T2" fmla="*/ 1817045124 w 717"/>
              <a:gd name="T3" fmla="*/ 2069049846 h 845"/>
              <a:gd name="T4" fmla="*/ 1454649202 w 717"/>
              <a:gd name="T5" fmla="*/ 1524695893 h 845"/>
              <a:gd name="T6" fmla="*/ 1028899342 w 717"/>
              <a:gd name="T7" fmla="*/ 997982247 h 845"/>
              <a:gd name="T8" fmla="*/ 560065557 w 717"/>
              <a:gd name="T9" fmla="*/ 483870180 h 845"/>
              <a:gd name="T10" fmla="*/ 43082333 w 717"/>
              <a:gd name="T11" fmla="*/ 0 h 845"/>
              <a:gd name="T12" fmla="*/ 0 w 717"/>
              <a:gd name="T13" fmla="*/ 0 h 845"/>
              <a:gd name="T14" fmla="*/ 529654966 w 717"/>
              <a:gd name="T15" fmla="*/ 498991123 h 845"/>
              <a:gd name="T16" fmla="*/ 1013693251 w 717"/>
              <a:gd name="T17" fmla="*/ 1028224133 h 845"/>
              <a:gd name="T18" fmla="*/ 1439444702 w 717"/>
              <a:gd name="T19" fmla="*/ 1570058723 h 845"/>
              <a:gd name="T20" fmla="*/ 1817045124 w 717"/>
              <a:gd name="T21" fmla="*/ 2129533619 h 845"/>
              <a:gd name="T22" fmla="*/ 1817045124 w 717"/>
              <a:gd name="T23" fmla="*/ 2129533619 h 84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17" h="845">
                <a:moveTo>
                  <a:pt x="717" y="845"/>
                </a:moveTo>
                <a:lnTo>
                  <a:pt x="717" y="821"/>
                </a:lnTo>
                <a:lnTo>
                  <a:pt x="574" y="605"/>
                </a:lnTo>
                <a:lnTo>
                  <a:pt x="406" y="396"/>
                </a:lnTo>
                <a:lnTo>
                  <a:pt x="221" y="192"/>
                </a:lnTo>
                <a:lnTo>
                  <a:pt x="17" y="0"/>
                </a:lnTo>
                <a:lnTo>
                  <a:pt x="0" y="0"/>
                </a:lnTo>
                <a:lnTo>
                  <a:pt x="209" y="198"/>
                </a:lnTo>
                <a:lnTo>
                  <a:pt x="400" y="408"/>
                </a:lnTo>
                <a:lnTo>
                  <a:pt x="568" y="623"/>
                </a:lnTo>
                <a:lnTo>
                  <a:pt x="717" y="845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" name="Freeform 53"/>
          <p:cNvSpPr>
            <a:spLocks/>
          </p:cNvSpPr>
          <p:nvPr/>
        </p:nvSpPr>
        <p:spPr bwMode="hidden">
          <a:xfrm>
            <a:off x="9525" y="0"/>
            <a:ext cx="1362075" cy="2236788"/>
          </a:xfrm>
          <a:custGeom>
            <a:avLst/>
            <a:gdLst>
              <a:gd name="T0" fmla="*/ 0 w 855"/>
              <a:gd name="T1" fmla="*/ 2147483647 h 1409"/>
              <a:gd name="T2" fmla="*/ 0 w 855"/>
              <a:gd name="T3" fmla="*/ 2147483647 h 1409"/>
              <a:gd name="T4" fmla="*/ 137045455 w 855"/>
              <a:gd name="T5" fmla="*/ 2147483647 h 1409"/>
              <a:gd name="T6" fmla="*/ 319772197 w 855"/>
              <a:gd name="T7" fmla="*/ 2147483647 h 1409"/>
              <a:gd name="T8" fmla="*/ 545642466 w 855"/>
              <a:gd name="T9" fmla="*/ 2084170478 h 1409"/>
              <a:gd name="T10" fmla="*/ 789278653 w 855"/>
              <a:gd name="T11" fmla="*/ 1630542252 h 1409"/>
              <a:gd name="T12" fmla="*/ 1093822692 w 855"/>
              <a:gd name="T13" fmla="*/ 1194554330 h 1409"/>
              <a:gd name="T14" fmla="*/ 1411057129 w 855"/>
              <a:gd name="T15" fmla="*/ 786288926 h 1409"/>
              <a:gd name="T16" fmla="*/ 1776510613 w 855"/>
              <a:gd name="T17" fmla="*/ 378023522 h 1409"/>
              <a:gd name="T18" fmla="*/ 2147483647 w 855"/>
              <a:gd name="T19" fmla="*/ 0 h 1409"/>
              <a:gd name="T20" fmla="*/ 2124199772 w 855"/>
              <a:gd name="T21" fmla="*/ 0 h 1409"/>
              <a:gd name="T22" fmla="*/ 1746055891 w 855"/>
              <a:gd name="T23" fmla="*/ 362902581 h 1409"/>
              <a:gd name="T24" fmla="*/ 1395830564 w 855"/>
              <a:gd name="T25" fmla="*/ 756047044 h 1409"/>
              <a:gd name="T26" fmla="*/ 1078596128 w 855"/>
              <a:gd name="T27" fmla="*/ 1164312448 h 1409"/>
              <a:gd name="T28" fmla="*/ 789278653 w 855"/>
              <a:gd name="T29" fmla="*/ 1585179429 h 1409"/>
              <a:gd name="T30" fmla="*/ 545642466 w 855"/>
              <a:gd name="T31" fmla="*/ 2023686715 h 1409"/>
              <a:gd name="T32" fmla="*/ 334998762 w 855"/>
              <a:gd name="T33" fmla="*/ 2147483647 h 1409"/>
              <a:gd name="T34" fmla="*/ 152272020 w 855"/>
              <a:gd name="T35" fmla="*/ 2147483647 h 1409"/>
              <a:gd name="T36" fmla="*/ 0 w 855"/>
              <a:gd name="T37" fmla="*/ 2147483647 h 1409"/>
              <a:gd name="T38" fmla="*/ 0 w 855"/>
              <a:gd name="T39" fmla="*/ 2147483647 h 14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55" h="1409">
                <a:moveTo>
                  <a:pt x="0" y="1361"/>
                </a:moveTo>
                <a:lnTo>
                  <a:pt x="0" y="1409"/>
                </a:lnTo>
                <a:lnTo>
                  <a:pt x="54" y="1211"/>
                </a:lnTo>
                <a:lnTo>
                  <a:pt x="126" y="1013"/>
                </a:lnTo>
                <a:lnTo>
                  <a:pt x="215" y="827"/>
                </a:lnTo>
                <a:lnTo>
                  <a:pt x="311" y="647"/>
                </a:lnTo>
                <a:lnTo>
                  <a:pt x="431" y="474"/>
                </a:lnTo>
                <a:lnTo>
                  <a:pt x="556" y="312"/>
                </a:lnTo>
                <a:lnTo>
                  <a:pt x="700" y="150"/>
                </a:lnTo>
                <a:lnTo>
                  <a:pt x="855" y="0"/>
                </a:lnTo>
                <a:lnTo>
                  <a:pt x="837" y="0"/>
                </a:lnTo>
                <a:lnTo>
                  <a:pt x="688" y="144"/>
                </a:lnTo>
                <a:lnTo>
                  <a:pt x="550" y="300"/>
                </a:lnTo>
                <a:lnTo>
                  <a:pt x="425" y="462"/>
                </a:lnTo>
                <a:lnTo>
                  <a:pt x="311" y="629"/>
                </a:lnTo>
                <a:lnTo>
                  <a:pt x="215" y="803"/>
                </a:lnTo>
                <a:lnTo>
                  <a:pt x="132" y="983"/>
                </a:lnTo>
                <a:lnTo>
                  <a:pt x="60" y="1169"/>
                </a:lnTo>
                <a:lnTo>
                  <a:pt x="0" y="1361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" name="Freeform 54"/>
          <p:cNvSpPr>
            <a:spLocks/>
          </p:cNvSpPr>
          <p:nvPr/>
        </p:nvSpPr>
        <p:spPr bwMode="hidden">
          <a:xfrm>
            <a:off x="9525" y="0"/>
            <a:ext cx="933450" cy="950913"/>
          </a:xfrm>
          <a:custGeom>
            <a:avLst/>
            <a:gdLst>
              <a:gd name="T0" fmla="*/ 1486909390 w 586"/>
              <a:gd name="T1" fmla="*/ 0 h 599"/>
              <a:gd name="T2" fmla="*/ 1441235650 w 586"/>
              <a:gd name="T3" fmla="*/ 0 h 599"/>
              <a:gd name="T4" fmla="*/ 1032717469 w 586"/>
              <a:gd name="T5" fmla="*/ 332660800 h 599"/>
              <a:gd name="T6" fmla="*/ 652108807 w 586"/>
              <a:gd name="T7" fmla="*/ 680442545 h 599"/>
              <a:gd name="T8" fmla="*/ 304486293 w 586"/>
              <a:gd name="T9" fmla="*/ 1058466182 h 599"/>
              <a:gd name="T10" fmla="*/ 0 w 586"/>
              <a:gd name="T11" fmla="*/ 1449091399 h 599"/>
              <a:gd name="T12" fmla="*/ 0 w 586"/>
              <a:gd name="T13" fmla="*/ 1509575181 h 599"/>
              <a:gd name="T14" fmla="*/ 304486293 w 586"/>
              <a:gd name="T15" fmla="*/ 1088708072 h 599"/>
              <a:gd name="T16" fmla="*/ 652108807 w 586"/>
              <a:gd name="T17" fmla="*/ 710684436 h 599"/>
              <a:gd name="T18" fmla="*/ 1047940988 w 586"/>
              <a:gd name="T19" fmla="*/ 347781745 h 599"/>
              <a:gd name="T20" fmla="*/ 1486909390 w 586"/>
              <a:gd name="T21" fmla="*/ 0 h 599"/>
              <a:gd name="T22" fmla="*/ 1486909390 w 586"/>
              <a:gd name="T23" fmla="*/ 0 h 59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86" h="599">
                <a:moveTo>
                  <a:pt x="586" y="0"/>
                </a:moveTo>
                <a:lnTo>
                  <a:pt x="568" y="0"/>
                </a:lnTo>
                <a:lnTo>
                  <a:pt x="407" y="132"/>
                </a:lnTo>
                <a:lnTo>
                  <a:pt x="257" y="270"/>
                </a:lnTo>
                <a:lnTo>
                  <a:pt x="120" y="420"/>
                </a:lnTo>
                <a:lnTo>
                  <a:pt x="0" y="575"/>
                </a:lnTo>
                <a:lnTo>
                  <a:pt x="0" y="599"/>
                </a:lnTo>
                <a:lnTo>
                  <a:pt x="120" y="432"/>
                </a:lnTo>
                <a:lnTo>
                  <a:pt x="257" y="282"/>
                </a:lnTo>
                <a:lnTo>
                  <a:pt x="413" y="138"/>
                </a:lnTo>
                <a:lnTo>
                  <a:pt x="586" y="0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" name="Freeform 55"/>
          <p:cNvSpPr>
            <a:spLocks/>
          </p:cNvSpPr>
          <p:nvPr/>
        </p:nvSpPr>
        <p:spPr bwMode="hidden">
          <a:xfrm>
            <a:off x="9525" y="0"/>
            <a:ext cx="428625" cy="400050"/>
          </a:xfrm>
          <a:custGeom>
            <a:avLst/>
            <a:gdLst>
              <a:gd name="T0" fmla="*/ 682971712 w 269"/>
              <a:gd name="T1" fmla="*/ 0 h 252"/>
              <a:gd name="T2" fmla="*/ 637271364 w 269"/>
              <a:gd name="T3" fmla="*/ 0 h 252"/>
              <a:gd name="T4" fmla="*/ 304671112 w 269"/>
              <a:gd name="T5" fmla="*/ 287297813 h 252"/>
              <a:gd name="T6" fmla="*/ 152335556 w 269"/>
              <a:gd name="T7" fmla="*/ 438507188 h 252"/>
              <a:gd name="T8" fmla="*/ 0 w 269"/>
              <a:gd name="T9" fmla="*/ 589716563 h 252"/>
              <a:gd name="T10" fmla="*/ 0 w 269"/>
              <a:gd name="T11" fmla="*/ 635079375 h 252"/>
              <a:gd name="T12" fmla="*/ 319905623 w 269"/>
              <a:gd name="T13" fmla="*/ 302418750 h 252"/>
              <a:gd name="T14" fmla="*/ 682971712 w 269"/>
              <a:gd name="T15" fmla="*/ 0 h 252"/>
              <a:gd name="T16" fmla="*/ 682971712 w 269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9" h="252">
                <a:moveTo>
                  <a:pt x="269" y="0"/>
                </a:moveTo>
                <a:lnTo>
                  <a:pt x="251" y="0"/>
                </a:lnTo>
                <a:lnTo>
                  <a:pt x="120" y="114"/>
                </a:lnTo>
                <a:lnTo>
                  <a:pt x="60" y="174"/>
                </a:lnTo>
                <a:lnTo>
                  <a:pt x="0" y="234"/>
                </a:lnTo>
                <a:lnTo>
                  <a:pt x="0" y="252"/>
                </a:lnTo>
                <a:lnTo>
                  <a:pt x="126" y="120"/>
                </a:lnTo>
                <a:lnTo>
                  <a:pt x="269" y="0"/>
                </a:lnTo>
                <a:close/>
              </a:path>
            </a:pathLst>
          </a:custGeom>
          <a:solidFill>
            <a:srgbClr val="A9CF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" name="Line 56"/>
          <p:cNvSpPr>
            <a:spLocks noChangeShapeType="1"/>
          </p:cNvSpPr>
          <p:nvPr/>
        </p:nvSpPr>
        <p:spPr bwMode="hidden">
          <a:xfrm>
            <a:off x="1588" y="4364038"/>
            <a:ext cx="9140825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" name="Line 57"/>
          <p:cNvSpPr>
            <a:spLocks noChangeShapeType="1"/>
          </p:cNvSpPr>
          <p:nvPr/>
        </p:nvSpPr>
        <p:spPr bwMode="hidden">
          <a:xfrm>
            <a:off x="1588" y="3740150"/>
            <a:ext cx="9140825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0" name="Line 58"/>
          <p:cNvSpPr>
            <a:spLocks noChangeShapeType="1"/>
          </p:cNvSpPr>
          <p:nvPr/>
        </p:nvSpPr>
        <p:spPr bwMode="hidden">
          <a:xfrm>
            <a:off x="1588" y="4987925"/>
            <a:ext cx="9140825" cy="0"/>
          </a:xfrm>
          <a:prstGeom prst="line">
            <a:avLst/>
          </a:prstGeom>
          <a:noFill/>
          <a:ln w="15875">
            <a:solidFill>
              <a:srgbClr val="C9E1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41" name="Group 59"/>
          <p:cNvGrpSpPr>
            <a:grpSpLocks/>
          </p:cNvGrpSpPr>
          <p:nvPr/>
        </p:nvGrpSpPr>
        <p:grpSpPr bwMode="auto">
          <a:xfrm>
            <a:off x="1588" y="622300"/>
            <a:ext cx="9140825" cy="2493963"/>
            <a:chOff x="1" y="392"/>
            <a:chExt cx="5758" cy="1571"/>
          </a:xfrm>
        </p:grpSpPr>
        <p:sp>
          <p:nvSpPr>
            <p:cNvPr id="1061" name="Line 60"/>
            <p:cNvSpPr>
              <a:spLocks noChangeShapeType="1"/>
            </p:cNvSpPr>
            <p:nvPr userDrawn="1"/>
          </p:nvSpPr>
          <p:spPr bwMode="hidden">
            <a:xfrm>
              <a:off x="1" y="784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2" name="Line 61"/>
            <p:cNvSpPr>
              <a:spLocks noChangeShapeType="1"/>
            </p:cNvSpPr>
            <p:nvPr userDrawn="1"/>
          </p:nvSpPr>
          <p:spPr bwMode="hidden">
            <a:xfrm>
              <a:off x="1" y="1963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3" name="Line 62"/>
            <p:cNvSpPr>
              <a:spLocks noChangeShapeType="1"/>
            </p:cNvSpPr>
            <p:nvPr userDrawn="1"/>
          </p:nvSpPr>
          <p:spPr bwMode="hidden">
            <a:xfrm>
              <a:off x="1" y="1570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4" name="Line 63"/>
            <p:cNvSpPr>
              <a:spLocks noChangeShapeType="1"/>
            </p:cNvSpPr>
            <p:nvPr userDrawn="1"/>
          </p:nvSpPr>
          <p:spPr bwMode="hidden">
            <a:xfrm>
              <a:off x="1" y="1177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5" name="Line 64"/>
            <p:cNvSpPr>
              <a:spLocks noChangeShapeType="1"/>
            </p:cNvSpPr>
            <p:nvPr userDrawn="1"/>
          </p:nvSpPr>
          <p:spPr bwMode="hidden">
            <a:xfrm>
              <a:off x="1" y="392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42" name="Line 65"/>
          <p:cNvSpPr>
            <a:spLocks noChangeShapeType="1"/>
          </p:cNvSpPr>
          <p:nvPr/>
        </p:nvSpPr>
        <p:spPr bwMode="hidden">
          <a:xfrm>
            <a:off x="1588" y="6235700"/>
            <a:ext cx="9140825" cy="0"/>
          </a:xfrm>
          <a:prstGeom prst="line">
            <a:avLst/>
          </a:prstGeom>
          <a:noFill/>
          <a:ln w="15875">
            <a:solidFill>
              <a:srgbClr val="C9E1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3" name="Line 66"/>
          <p:cNvSpPr>
            <a:spLocks noChangeShapeType="1"/>
          </p:cNvSpPr>
          <p:nvPr/>
        </p:nvSpPr>
        <p:spPr bwMode="hidden">
          <a:xfrm>
            <a:off x="1588" y="5611813"/>
            <a:ext cx="9140825" cy="0"/>
          </a:xfrm>
          <a:prstGeom prst="line">
            <a:avLst/>
          </a:prstGeom>
          <a:noFill/>
          <a:ln w="15875">
            <a:solidFill>
              <a:srgbClr val="C9E1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8F248004-398D-4878-8C0A-7699557FC8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46" name="Rectangle 6"/>
          <p:cNvSpPr>
            <a:spLocks noChangeArrowheads="1"/>
          </p:cNvSpPr>
          <p:nvPr/>
        </p:nvSpPr>
        <p:spPr bwMode="auto">
          <a:xfrm>
            <a:off x="0" y="287338"/>
            <a:ext cx="8863013" cy="604837"/>
          </a:xfrm>
          <a:prstGeom prst="rect">
            <a:avLst/>
          </a:prstGeom>
          <a:gradFill rotWithShape="0">
            <a:gsLst>
              <a:gs pos="0">
                <a:srgbClr val="2F533A"/>
              </a:gs>
              <a:gs pos="100000">
                <a:srgbClr val="2F533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04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01625"/>
            <a:ext cx="7478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4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60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1050" name="Group 71"/>
          <p:cNvGrpSpPr>
            <a:grpSpLocks/>
          </p:cNvGrpSpPr>
          <p:nvPr/>
        </p:nvGrpSpPr>
        <p:grpSpPr bwMode="auto">
          <a:xfrm>
            <a:off x="7751763" y="0"/>
            <a:ext cx="1392237" cy="1412875"/>
            <a:chOff x="5352" y="0"/>
            <a:chExt cx="408" cy="414"/>
          </a:xfrm>
        </p:grpSpPr>
        <p:sp>
          <p:nvSpPr>
            <p:cNvPr id="1051" name="Freeform 52"/>
            <p:cNvSpPr>
              <a:spLocks/>
            </p:cNvSpPr>
            <p:nvPr userDrawn="1"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9 w 407"/>
                <a:gd name="T1" fmla="*/ 414 h 414"/>
                <a:gd name="T2" fmla="*/ 409 w 407"/>
                <a:gd name="T3" fmla="*/ 396 h 414"/>
                <a:gd name="T4" fmla="*/ 224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8 w 407"/>
                <a:gd name="T13" fmla="*/ 204 h 414"/>
                <a:gd name="T14" fmla="*/ 409 w 407"/>
                <a:gd name="T15" fmla="*/ 414 h 414"/>
                <a:gd name="T16" fmla="*/ 409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rgbClr val="A9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Rectangle 19"/>
            <p:cNvSpPr>
              <a:spLocks noChangeArrowheads="1"/>
            </p:cNvSpPr>
            <p:nvPr userDrawn="1"/>
          </p:nvSpPr>
          <p:spPr bwMode="auto">
            <a:xfrm>
              <a:off x="5580" y="0"/>
              <a:ext cx="180" cy="34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A9CFB5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1053" name="Group 27"/>
            <p:cNvGrpSpPr>
              <a:grpSpLocks/>
            </p:cNvGrpSpPr>
            <p:nvPr userDrawn="1"/>
          </p:nvGrpSpPr>
          <p:grpSpPr bwMode="auto">
            <a:xfrm flipH="1">
              <a:off x="5410" y="0"/>
              <a:ext cx="350" cy="344"/>
              <a:chOff x="5410" y="0"/>
              <a:chExt cx="350" cy="344"/>
            </a:xfrm>
          </p:grpSpPr>
          <p:sp>
            <p:nvSpPr>
              <p:cNvPr id="1054" name="Rectangle 20"/>
              <p:cNvSpPr>
                <a:spLocks noChangeArrowheads="1"/>
              </p:cNvSpPr>
              <p:nvPr userDrawn="1"/>
            </p:nvSpPr>
            <p:spPr bwMode="auto">
              <a:xfrm>
                <a:off x="5585" y="85"/>
                <a:ext cx="87" cy="89"/>
              </a:xfrm>
              <a:prstGeom prst="rect">
                <a:avLst/>
              </a:prstGeom>
              <a:solidFill>
                <a:srgbClr val="A9CF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hlink"/>
                  </a:solidFill>
                </a:endParaRPr>
              </a:p>
            </p:txBody>
          </p:sp>
          <p:sp>
            <p:nvSpPr>
              <p:cNvPr id="1055" name="Rectangle 21"/>
              <p:cNvSpPr>
                <a:spLocks noChangeArrowheads="1"/>
              </p:cNvSpPr>
              <p:nvPr userDrawn="1"/>
            </p:nvSpPr>
            <p:spPr bwMode="auto">
              <a:xfrm>
                <a:off x="5672" y="0"/>
                <a:ext cx="88" cy="87"/>
              </a:xfrm>
              <a:prstGeom prst="rect">
                <a:avLst/>
              </a:prstGeom>
              <a:solidFill>
                <a:srgbClr val="A9CF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hlink"/>
                  </a:solidFill>
                </a:endParaRPr>
              </a:p>
            </p:txBody>
          </p:sp>
          <p:sp>
            <p:nvSpPr>
              <p:cNvPr id="1056" name="Rectangle 22"/>
              <p:cNvSpPr>
                <a:spLocks noChangeArrowheads="1"/>
              </p:cNvSpPr>
              <p:nvPr userDrawn="1"/>
            </p:nvSpPr>
            <p:spPr bwMode="auto">
              <a:xfrm>
                <a:off x="5672" y="85"/>
                <a:ext cx="88" cy="89"/>
              </a:xfrm>
              <a:prstGeom prst="rect">
                <a:avLst/>
              </a:prstGeom>
              <a:solidFill>
                <a:srgbClr val="5393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57" name="Rectangle 23"/>
              <p:cNvSpPr>
                <a:spLocks noChangeArrowheads="1"/>
              </p:cNvSpPr>
              <p:nvPr userDrawn="1"/>
            </p:nvSpPr>
            <p:spPr bwMode="auto">
              <a:xfrm>
                <a:off x="5500" y="173"/>
                <a:ext cx="86" cy="87"/>
              </a:xfrm>
              <a:prstGeom prst="rect">
                <a:avLst/>
              </a:prstGeom>
              <a:solidFill>
                <a:srgbClr val="A9CF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hlink"/>
                  </a:solidFill>
                </a:endParaRPr>
              </a:p>
            </p:txBody>
          </p:sp>
          <p:sp>
            <p:nvSpPr>
              <p:cNvPr id="1058" name="Rectangle 24"/>
              <p:cNvSpPr>
                <a:spLocks noChangeArrowheads="1"/>
              </p:cNvSpPr>
              <p:nvPr userDrawn="1"/>
            </p:nvSpPr>
            <p:spPr bwMode="auto">
              <a:xfrm>
                <a:off x="5410" y="86"/>
                <a:ext cx="89" cy="87"/>
              </a:xfrm>
              <a:prstGeom prst="rect">
                <a:avLst/>
              </a:prstGeom>
              <a:solidFill>
                <a:srgbClr val="2F5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059" name="Rectangle 25"/>
              <p:cNvSpPr>
                <a:spLocks noChangeArrowheads="1"/>
              </p:cNvSpPr>
              <p:nvPr userDrawn="1"/>
            </p:nvSpPr>
            <p:spPr bwMode="auto">
              <a:xfrm>
                <a:off x="5585" y="171"/>
                <a:ext cx="87" cy="87"/>
              </a:xfrm>
              <a:prstGeom prst="rect">
                <a:avLst/>
              </a:prstGeom>
              <a:solidFill>
                <a:srgbClr val="5393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60" name="Rectangle 26"/>
              <p:cNvSpPr>
                <a:spLocks noChangeArrowheads="1"/>
              </p:cNvSpPr>
              <p:nvPr userDrawn="1"/>
            </p:nvSpPr>
            <p:spPr bwMode="auto">
              <a:xfrm>
                <a:off x="5500" y="258"/>
                <a:ext cx="86" cy="86"/>
              </a:xfrm>
              <a:prstGeom prst="rect">
                <a:avLst/>
              </a:prstGeom>
              <a:solidFill>
                <a:srgbClr val="5393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 sz="1800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21" r:id="rId3"/>
    <p:sldLayoutId id="2147483722" r:id="rId4"/>
    <p:sldLayoutId id="2147483723" r:id="rId5"/>
    <p:sldLayoutId id="2147483724" r:id="rId6"/>
    <p:sldLayoutId id="2147483713" r:id="rId7"/>
    <p:sldLayoutId id="2147483715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¨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F533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gif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B8A28-8925-4CB5-B00D-2C607DEC545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ОПИСАНИЯ ПРАКТИК</a:t>
            </a:r>
            <a:endParaRPr lang="ru-RU" alt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endParaRPr lang="ru-RU" altLang="ru-RU" dirty="0" smtClean="0"/>
          </a:p>
          <a:p>
            <a:pPr algn="r" eaLnBrk="1" hangingPunct="1"/>
            <a:endParaRPr lang="ru-RU" altLang="ru-RU" dirty="0" smtClean="0"/>
          </a:p>
          <a:p>
            <a:pPr algn="r" eaLnBrk="1" hangingPunct="1"/>
            <a:r>
              <a:rPr lang="en-US" altLang="ru-RU" dirty="0"/>
              <a:t>https://grant.ntf.ru/</a:t>
            </a:r>
            <a:endParaRPr lang="ru-RU" altLang="ru-RU" dirty="0" smtClean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492500" y="6165850"/>
            <a:ext cx="27402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1800" b="1" dirty="0"/>
              <a:t>Москва, </a:t>
            </a:r>
            <a:r>
              <a:rPr lang="ru-RU" altLang="ru-RU" sz="1800" b="1" dirty="0" smtClean="0"/>
              <a:t>декабрь, 2019</a:t>
            </a:r>
            <a:endParaRPr lang="ru-RU" altLang="ru-RU" sz="1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25" y="47650"/>
            <a:ext cx="1581150" cy="15811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68444" y="5949280"/>
            <a:ext cx="828092" cy="1116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C8F511-8A52-4011-ABBA-A880B9A5E3BD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010719" name="AutoShape 31"/>
          <p:cNvSpPr>
            <a:spLocks noChangeArrowheads="1"/>
          </p:cNvSpPr>
          <p:nvPr/>
        </p:nvSpPr>
        <p:spPr bwMode="auto">
          <a:xfrm rot="10800000">
            <a:off x="6046788" y="4224338"/>
            <a:ext cx="2881312" cy="720725"/>
          </a:xfrm>
          <a:prstGeom prst="homePlate">
            <a:avLst>
              <a:gd name="adj" fmla="val 23615"/>
            </a:avLst>
          </a:prstGeom>
          <a:solidFill>
            <a:srgbClr val="539367"/>
          </a:solidFill>
          <a:ln w="19050">
            <a:solidFill>
              <a:srgbClr val="2F533A"/>
            </a:solidFill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r">
              <a:lnSpc>
                <a:spcPct val="75000"/>
              </a:lnSpc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  <a:cs typeface="Arial" charset="0"/>
              </a:rPr>
              <a:t>Определение наиболее </a:t>
            </a:r>
            <a:r>
              <a:rPr lang="ru-RU" b="1" dirty="0">
                <a:solidFill>
                  <a:schemeClr val="bg1"/>
                </a:solidFill>
                <a:latin typeface="+mn-lt"/>
                <a:cs typeface="Arial" charset="0"/>
              </a:rPr>
              <a:t>перспективных результатов </a:t>
            </a:r>
            <a:r>
              <a:rPr lang="ru-RU" b="1" dirty="0" err="1">
                <a:solidFill>
                  <a:schemeClr val="bg1"/>
                </a:solidFill>
                <a:latin typeface="+mn-lt"/>
                <a:cs typeface="Arial" charset="0"/>
              </a:rPr>
              <a:t>грантовой</a:t>
            </a:r>
            <a:r>
              <a:rPr lang="ru-RU" b="1" dirty="0">
                <a:solidFill>
                  <a:schemeClr val="bg1"/>
                </a:solidFill>
                <a:latin typeface="+mn-lt"/>
                <a:cs typeface="Arial" charset="0"/>
              </a:rPr>
              <a:t> поддержки 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0722" name="AutoShape 34"/>
          <p:cNvSpPr>
            <a:spLocks noChangeArrowheads="1"/>
          </p:cNvSpPr>
          <p:nvPr/>
        </p:nvSpPr>
        <p:spPr bwMode="auto">
          <a:xfrm>
            <a:off x="77788" y="2095500"/>
            <a:ext cx="3168650" cy="720725"/>
          </a:xfrm>
          <a:prstGeom prst="homePlate">
            <a:avLst>
              <a:gd name="adj" fmla="val 34632"/>
            </a:avLst>
          </a:prstGeom>
          <a:solidFill>
            <a:srgbClr val="A9CFB5"/>
          </a:solidFill>
          <a:ln w="9525">
            <a:solidFill>
              <a:srgbClr val="2F533A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b="1" dirty="0" smtClean="0">
                <a:latin typeface="+mn-lt"/>
              </a:rPr>
              <a:t>Отчеты </a:t>
            </a:r>
            <a:r>
              <a:rPr lang="ru-RU" b="1" dirty="0">
                <a:latin typeface="+mn-lt"/>
              </a:rPr>
              <a:t>об информационном сопровождении проведенного мероприятия (программы</a:t>
            </a:r>
            <a:r>
              <a:rPr lang="ru-RU" b="1" dirty="0" smtClean="0">
                <a:latin typeface="+mn-lt"/>
              </a:rPr>
              <a:t>)</a:t>
            </a:r>
            <a:endParaRPr lang="ru-RU" b="1" dirty="0">
              <a:latin typeface="+mn-lt"/>
            </a:endParaRPr>
          </a:p>
        </p:txBody>
      </p:sp>
      <p:sp>
        <p:nvSpPr>
          <p:cNvPr id="4101" name="AutoShape 35"/>
          <p:cNvSpPr>
            <a:spLocks noChangeArrowheads="1"/>
          </p:cNvSpPr>
          <p:nvPr/>
        </p:nvSpPr>
        <p:spPr bwMode="auto">
          <a:xfrm>
            <a:off x="71438" y="3087688"/>
            <a:ext cx="2663825" cy="720725"/>
          </a:xfrm>
          <a:prstGeom prst="homePlate">
            <a:avLst>
              <a:gd name="adj" fmla="val 28336"/>
            </a:avLst>
          </a:prstGeom>
          <a:solidFill>
            <a:srgbClr val="A9CFB5"/>
          </a:solidFill>
          <a:ln w="9525">
            <a:solidFill>
              <a:srgbClr val="2F533A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 dirty="0" smtClean="0"/>
              <a:t>Мониторинговые визиты</a:t>
            </a:r>
            <a:endParaRPr lang="ru-RU" altLang="ru-RU" b="1" dirty="0"/>
          </a:p>
        </p:txBody>
      </p:sp>
      <p:sp>
        <p:nvSpPr>
          <p:cNvPr id="1010724" name="AutoShape 36"/>
          <p:cNvSpPr>
            <a:spLocks noChangeArrowheads="1"/>
          </p:cNvSpPr>
          <p:nvPr/>
        </p:nvSpPr>
        <p:spPr bwMode="auto">
          <a:xfrm>
            <a:off x="71438" y="5195888"/>
            <a:ext cx="2879725" cy="720725"/>
          </a:xfrm>
          <a:prstGeom prst="homePlate">
            <a:avLst>
              <a:gd name="adj" fmla="val 31475"/>
            </a:avLst>
          </a:prstGeom>
          <a:solidFill>
            <a:srgbClr val="2F533A"/>
          </a:solidFill>
          <a:ln w="1905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75000"/>
              </a:lnSpc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</a:rPr>
              <a:t>Описание практики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103" name="Group 39"/>
          <p:cNvGrpSpPr>
            <a:grpSpLocks/>
          </p:cNvGrpSpPr>
          <p:nvPr/>
        </p:nvGrpSpPr>
        <p:grpSpPr bwMode="auto">
          <a:xfrm>
            <a:off x="2663825" y="2730500"/>
            <a:ext cx="3455988" cy="2574925"/>
            <a:chOff x="371" y="638"/>
            <a:chExt cx="5228" cy="3095"/>
          </a:xfrm>
        </p:grpSpPr>
        <p:sp>
          <p:nvSpPr>
            <p:cNvPr id="1010728" name="Oval 40"/>
            <p:cNvSpPr>
              <a:spLocks noChangeArrowheads="1"/>
            </p:cNvSpPr>
            <p:nvPr/>
          </p:nvSpPr>
          <p:spPr bwMode="auto">
            <a:xfrm>
              <a:off x="371" y="638"/>
              <a:ext cx="5228" cy="3095"/>
            </a:xfrm>
            <a:prstGeom prst="ellipse">
              <a:avLst/>
            </a:prstGeom>
            <a:gradFill>
              <a:gsLst>
                <a:gs pos="25000">
                  <a:srgbClr val="539367"/>
                </a:gs>
                <a:gs pos="28000">
                  <a:schemeClr val="bg1">
                    <a:lumMod val="95000"/>
                  </a:schemeClr>
                </a:gs>
                <a:gs pos="79000">
                  <a:srgbClr val="539367"/>
                </a:gs>
              </a:gsLst>
              <a:path path="circl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10729" name="Oval 41"/>
            <p:cNvSpPr>
              <a:spLocks noChangeArrowheads="1"/>
            </p:cNvSpPr>
            <p:nvPr/>
          </p:nvSpPr>
          <p:spPr bwMode="auto">
            <a:xfrm>
              <a:off x="944" y="1051"/>
              <a:ext cx="4083" cy="2271"/>
            </a:xfrm>
            <a:prstGeom prst="ellipse">
              <a:avLst/>
            </a:prstGeom>
            <a:gradFill flip="none" rotWithShape="1">
              <a:gsLst>
                <a:gs pos="91000">
                  <a:srgbClr val="539367"/>
                </a:gs>
                <a:gs pos="0">
                  <a:schemeClr val="bg1">
                    <a:lumMod val="95000"/>
                  </a:schemeClr>
                </a:gs>
                <a:gs pos="100000">
                  <a:srgbClr val="539367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2000" b="1" dirty="0" smtClean="0">
                  <a:latin typeface="Arial" charset="0"/>
                </a:rPr>
                <a:t>Реализованные </a:t>
              </a:r>
              <a:br>
                <a:rPr lang="ru-RU" sz="2000" b="1" dirty="0" smtClean="0">
                  <a:latin typeface="Arial" charset="0"/>
                </a:rPr>
              </a:br>
              <a:r>
                <a:rPr lang="ru-RU" sz="2000" b="1" dirty="0" smtClean="0">
                  <a:latin typeface="Arial" charset="0"/>
                </a:rPr>
                <a:t>практики</a:t>
              </a:r>
              <a:endParaRPr lang="ru-RU" sz="2000" dirty="0">
                <a:latin typeface="Arial" charset="0"/>
              </a:endParaRPr>
            </a:p>
          </p:txBody>
        </p:sp>
      </p:grpSp>
      <p:sp>
        <p:nvSpPr>
          <p:cNvPr id="1010736" name="AutoShape 48"/>
          <p:cNvSpPr>
            <a:spLocks noChangeArrowheads="1"/>
          </p:cNvSpPr>
          <p:nvPr/>
        </p:nvSpPr>
        <p:spPr bwMode="auto">
          <a:xfrm rot="10800000" flipV="1">
            <a:off x="5972175" y="2060575"/>
            <a:ext cx="3030538" cy="720725"/>
          </a:xfrm>
          <a:prstGeom prst="homePlate">
            <a:avLst>
              <a:gd name="adj" fmla="val 25974"/>
            </a:avLst>
          </a:prstGeom>
          <a:solidFill>
            <a:srgbClr val="A9CFB5"/>
          </a:solidFill>
          <a:ln w="9525">
            <a:solidFill>
              <a:srgbClr val="2F533A"/>
            </a:solidFill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ru-RU" b="1" dirty="0">
                <a:latin typeface="+mn-lt"/>
              </a:rPr>
              <a:t>Описание </a:t>
            </a: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современных </a:t>
            </a:r>
            <a:r>
              <a:rPr lang="ru-RU" b="1" dirty="0">
                <a:latin typeface="+mn-lt"/>
              </a:rPr>
              <a:t>тенденций</a:t>
            </a:r>
          </a:p>
        </p:txBody>
      </p:sp>
      <p:sp>
        <p:nvSpPr>
          <p:cNvPr id="1010739" name="AutoShape 51"/>
          <p:cNvSpPr>
            <a:spLocks noChangeArrowheads="1"/>
          </p:cNvSpPr>
          <p:nvPr/>
        </p:nvSpPr>
        <p:spPr bwMode="auto">
          <a:xfrm rot="10800000" flipV="1">
            <a:off x="6191250" y="3087688"/>
            <a:ext cx="2736850" cy="720725"/>
          </a:xfrm>
          <a:prstGeom prst="homePlate">
            <a:avLst>
              <a:gd name="adj" fmla="val 25974"/>
            </a:avLst>
          </a:prstGeom>
          <a:solidFill>
            <a:srgbClr val="A9CFB5"/>
          </a:solidFill>
          <a:ln w="9525">
            <a:solidFill>
              <a:srgbClr val="2F533A"/>
            </a:solidFill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ru-RU" b="1" dirty="0" smtClean="0">
                <a:latin typeface="+mn-lt"/>
              </a:rPr>
              <a:t>Определение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лучших </a:t>
            </a:r>
            <a:r>
              <a:rPr lang="ru-RU" b="1" dirty="0">
                <a:latin typeface="+mn-lt"/>
              </a:rPr>
              <a:t>практик</a:t>
            </a:r>
          </a:p>
        </p:txBody>
      </p:sp>
      <p:sp>
        <p:nvSpPr>
          <p:cNvPr id="1010742" name="AutoShape 54"/>
          <p:cNvSpPr>
            <a:spLocks noChangeArrowheads="1"/>
          </p:cNvSpPr>
          <p:nvPr/>
        </p:nvSpPr>
        <p:spPr bwMode="auto">
          <a:xfrm rot="10800000" flipV="1">
            <a:off x="5440363" y="5194300"/>
            <a:ext cx="3484562" cy="720725"/>
          </a:xfrm>
          <a:prstGeom prst="homePlate">
            <a:avLst>
              <a:gd name="adj" fmla="val 24942"/>
            </a:avLst>
          </a:prstGeom>
          <a:solidFill>
            <a:srgbClr val="2F533A"/>
          </a:solidFill>
          <a:ln w="1905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75000"/>
              </a:lnSpc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</a:rPr>
              <a:t>ФОРМИРОВАНИЕ</a:t>
            </a:r>
          </a:p>
          <a:p>
            <a:pPr algn="r">
              <a:lnSpc>
                <a:spcPct val="75000"/>
              </a:lnSpc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</a:rPr>
              <a:t> </a:t>
            </a:r>
            <a:br>
              <a:rPr lang="ru-RU" b="1" dirty="0" smtClean="0">
                <a:solidFill>
                  <a:schemeClr val="bg1"/>
                </a:solidFill>
                <a:latin typeface="+mn-lt"/>
              </a:rPr>
            </a:br>
            <a:r>
              <a:rPr lang="ru-RU" b="1" dirty="0" smtClean="0">
                <a:solidFill>
                  <a:schemeClr val="bg1"/>
                </a:solidFill>
                <a:latin typeface="+mn-lt"/>
              </a:rPr>
              <a:t>СБОРНИКА ЛУЧШИХ ПРАКТИК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0744" name="AutoShape 56"/>
          <p:cNvSpPr>
            <a:spLocks noChangeArrowheads="1"/>
          </p:cNvSpPr>
          <p:nvPr/>
        </p:nvSpPr>
        <p:spPr bwMode="auto">
          <a:xfrm>
            <a:off x="71438" y="4224338"/>
            <a:ext cx="2519362" cy="720725"/>
          </a:xfrm>
          <a:prstGeom prst="homePlate">
            <a:avLst>
              <a:gd name="adj" fmla="val 26755"/>
            </a:avLst>
          </a:prstGeom>
          <a:solidFill>
            <a:srgbClr val="539367"/>
          </a:solidFill>
          <a:ln w="19050">
            <a:solidFill>
              <a:srgbClr val="2F533A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75000"/>
              </a:lnSpc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</a:rPr>
              <a:t>Просмотр материалов сайтов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08" name="Text Box 5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ru-RU" altLang="ru-RU" sz="2400" dirty="0" smtClean="0"/>
              <a:t>Основные задачи</a:t>
            </a:r>
          </a:p>
        </p:txBody>
      </p:sp>
      <p:sp>
        <p:nvSpPr>
          <p:cNvPr id="4109" name="Выгнутая вверх стрелка 6"/>
          <p:cNvSpPr>
            <a:spLocks noChangeArrowheads="1"/>
          </p:cNvSpPr>
          <p:nvPr/>
        </p:nvSpPr>
        <p:spPr bwMode="auto">
          <a:xfrm flipH="1">
            <a:off x="3144838" y="2641600"/>
            <a:ext cx="2322512" cy="431800"/>
          </a:xfrm>
          <a:prstGeom prst="curvedDownArrow">
            <a:avLst>
              <a:gd name="adj1" fmla="val 54882"/>
              <a:gd name="adj2" fmla="val 101298"/>
              <a:gd name="adj3" fmla="val 53491"/>
            </a:avLst>
          </a:prstGeom>
          <a:solidFill>
            <a:srgbClr val="2F533A"/>
          </a:solidFill>
          <a:ln w="19050">
            <a:solidFill>
              <a:srgbClr val="B2B2B2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</a:pP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4111" name="Выгнутая вверх стрелка 50"/>
          <p:cNvSpPr>
            <a:spLocks noChangeArrowheads="1"/>
          </p:cNvSpPr>
          <p:nvPr/>
        </p:nvSpPr>
        <p:spPr bwMode="auto">
          <a:xfrm rot="10800000" flipH="1">
            <a:off x="3268663" y="4972050"/>
            <a:ext cx="2324100" cy="431800"/>
          </a:xfrm>
          <a:prstGeom prst="curvedDownArrow">
            <a:avLst>
              <a:gd name="adj1" fmla="val 54920"/>
              <a:gd name="adj2" fmla="val 101368"/>
              <a:gd name="adj3" fmla="val 53491"/>
            </a:avLst>
          </a:prstGeom>
          <a:solidFill>
            <a:srgbClr val="2F533A"/>
          </a:solidFill>
          <a:ln w="19050">
            <a:solidFill>
              <a:srgbClr val="B2B2B2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</a:pPr>
            <a:endParaRPr lang="ru-RU" alt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88913"/>
            <a:ext cx="7315200" cy="592137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dirty="0" smtClean="0"/>
              <a:t>«Недостаток опыта </a:t>
            </a:r>
            <a:br>
              <a:rPr lang="ru-RU" altLang="ru-RU" dirty="0" smtClean="0"/>
            </a:br>
            <a:r>
              <a:rPr lang="ru-RU" altLang="ru-RU" dirty="0" smtClean="0"/>
              <a:t>вызывает уверенность в себе»</a:t>
            </a:r>
          </a:p>
        </p:txBody>
      </p:sp>
      <p:sp>
        <p:nvSpPr>
          <p:cNvPr id="5124" name="AutoShape 5"/>
          <p:cNvSpPr>
            <a:spLocks noChangeArrowheads="1"/>
          </p:cNvSpPr>
          <p:nvPr/>
        </p:nvSpPr>
        <p:spPr bwMode="auto">
          <a:xfrm>
            <a:off x="3269034" y="2552242"/>
            <a:ext cx="416842" cy="508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5393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9" name="Line 14"/>
          <p:cNvSpPr>
            <a:spLocks noChangeShapeType="1"/>
          </p:cNvSpPr>
          <p:nvPr/>
        </p:nvSpPr>
        <p:spPr bwMode="auto">
          <a:xfrm>
            <a:off x="395288" y="4005263"/>
            <a:ext cx="8267700" cy="0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10267" y="2467221"/>
            <a:ext cx="3060699" cy="731837"/>
            <a:chOff x="110267" y="2526843"/>
            <a:chExt cx="3060699" cy="731837"/>
          </a:xfrm>
        </p:grpSpPr>
        <p:sp>
          <p:nvSpPr>
            <p:cNvPr id="5146" name="Rectangle 3"/>
            <p:cNvSpPr>
              <a:spLocks noChangeArrowheads="1"/>
            </p:cNvSpPr>
            <p:nvPr/>
          </p:nvSpPr>
          <p:spPr bwMode="auto">
            <a:xfrm>
              <a:off x="110267" y="2526843"/>
              <a:ext cx="3060699" cy="731837"/>
            </a:xfrm>
            <a:prstGeom prst="rect">
              <a:avLst/>
            </a:prstGeom>
            <a:solidFill>
              <a:srgbClr val="A9CFB5"/>
            </a:solidFill>
            <a:ln w="9525" algn="ctr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4000" tIns="0" rIns="0" bIns="0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50000"/>
                </a:spcBef>
                <a:buFont typeface="Wingdings" pitchFamily="2" charset="2"/>
                <a:buNone/>
              </a:pPr>
              <a:r>
                <a:rPr lang="en-US" altLang="ru-RU" sz="1800" b="1" dirty="0" smtClean="0"/>
                <a:t>II</a:t>
              </a:r>
              <a:r>
                <a:rPr lang="ru-RU" altLang="ru-RU" sz="1800" b="1" dirty="0" smtClean="0"/>
                <a:t>. Опыт </a:t>
              </a:r>
              <a:r>
                <a:rPr lang="ru-RU" altLang="ru-RU" sz="1800" b="1" dirty="0" err="1" smtClean="0"/>
                <a:t>грантополучателя</a:t>
              </a:r>
              <a:endParaRPr lang="ru-RU" altLang="ru-RU" sz="1800" b="1" dirty="0"/>
            </a:p>
          </p:txBody>
        </p:sp>
        <p:pic>
          <p:nvPicPr>
            <p:cNvPr id="5147" name="Picture 15" descr="photo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67" y="2561768"/>
              <a:ext cx="649287" cy="569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31" name="AutoShape 17"/>
          <p:cNvSpPr>
            <a:spLocks noChangeArrowheads="1"/>
          </p:cNvSpPr>
          <p:nvPr/>
        </p:nvSpPr>
        <p:spPr bwMode="auto">
          <a:xfrm>
            <a:off x="3707904" y="1880828"/>
            <a:ext cx="5241143" cy="1837097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600" b="1" dirty="0" smtClean="0"/>
              <a:t>Срок активной работы на рынке по обучению цифровым навыкам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600" b="1" dirty="0" smtClean="0"/>
              <a:t>Количество штатных сотрудников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600" b="1" dirty="0" smtClean="0"/>
              <a:t>Наиболее значимые реализованные проекты 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600" b="1" dirty="0" smtClean="0"/>
              <a:t>Страны присутствия </a:t>
            </a:r>
            <a:r>
              <a:rPr lang="ru-RU" altLang="ru-RU" sz="1600" b="1" dirty="0" err="1" smtClean="0"/>
              <a:t>грантополучателя</a:t>
            </a:r>
            <a:endParaRPr lang="ru-RU" altLang="ru-RU" sz="16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685876" y="9242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800" b="1" i="1" dirty="0" smtClean="0"/>
              <a:t>(Античный афоризм)</a:t>
            </a:r>
          </a:p>
        </p:txBody>
      </p:sp>
      <p:sp>
        <p:nvSpPr>
          <p:cNvPr id="31" name="AutoShape 17"/>
          <p:cNvSpPr>
            <a:spLocks noChangeArrowheads="1"/>
          </p:cNvSpPr>
          <p:nvPr/>
        </p:nvSpPr>
        <p:spPr bwMode="auto">
          <a:xfrm>
            <a:off x="353417" y="4365104"/>
            <a:ext cx="8595630" cy="1981113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altLang="ru-RU" sz="1600" b="1" dirty="0" smtClean="0"/>
              <a:t>Более … лет, если учитывать: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altLang="ru-RU" sz="1600" b="1" dirty="0" smtClean="0"/>
              <a:t>Преемственность;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altLang="ru-RU" sz="1600" b="1" dirty="0" smtClean="0"/>
              <a:t>Соисполнителей;</a:t>
            </a:r>
          </a:p>
          <a:p>
            <a:pPr marL="283464" indent="-283464" algn="just" eaLnBrk="1" fontAlgn="t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600"/>
              <a:buFont typeface="Wingdings"/>
              <a:buChar char="Ø"/>
            </a:pPr>
            <a:r>
              <a:rPr lang="ru-RU" sz="1600" b="1" dirty="0">
                <a:solidFill>
                  <a:srgbClr val="000000"/>
                </a:solidFill>
                <a:latin typeface="Arial"/>
              </a:rPr>
              <a:t>Количество штатных сотрудников </a:t>
            </a:r>
            <a:r>
              <a:rPr lang="ru-RU" sz="1600" b="1" dirty="0" err="1">
                <a:solidFill>
                  <a:srgbClr val="000000"/>
                </a:solidFill>
                <a:latin typeface="Arial"/>
              </a:rPr>
              <a:t>грантополучателя</a:t>
            </a:r>
            <a:r>
              <a:rPr lang="ru-RU" sz="1600" b="1" dirty="0">
                <a:solidFill>
                  <a:srgbClr val="000000"/>
                </a:solidFill>
                <a:latin typeface="Arial"/>
              </a:rPr>
              <a:t>  - ?</a:t>
            </a:r>
            <a:endParaRPr lang="ru-RU" sz="1600" b="0" i="0" u="none" strike="noStrike" dirty="0" smtClean="0">
              <a:effectLst/>
              <a:latin typeface="Arial"/>
            </a:endParaRPr>
          </a:p>
          <a:p>
            <a:pPr marL="285750" indent="-285750" algn="just" eaLnBrk="1" fontAlgn="t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0000"/>
                </a:solidFill>
                <a:latin typeface="Arial"/>
              </a:rPr>
              <a:t>Количество наиболее значимых реализованных проектов - ?</a:t>
            </a:r>
            <a:endParaRPr lang="ru-RU" sz="1800" b="0" i="0" u="none" strike="noStrike" dirty="0" smtClean="0">
              <a:effectLst/>
              <a:latin typeface="Arial"/>
            </a:endParaRPr>
          </a:p>
          <a:p>
            <a:pPr marL="285750" indent="-285750" algn="just" eaLnBrk="1" fontAlgn="t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0000"/>
                </a:solidFill>
                <a:latin typeface="Arial"/>
              </a:rPr>
              <a:t>Страны присутствия </a:t>
            </a:r>
            <a:r>
              <a:rPr lang="ru-RU" sz="1600" b="1" dirty="0" err="1">
                <a:solidFill>
                  <a:srgbClr val="000000"/>
                </a:solidFill>
                <a:latin typeface="Arial"/>
              </a:rPr>
              <a:t>грантополучателя</a:t>
            </a:r>
            <a:r>
              <a:rPr lang="ru-RU" sz="1600" b="1" dirty="0">
                <a:solidFill>
                  <a:srgbClr val="000000"/>
                </a:solidFill>
                <a:latin typeface="Arial"/>
              </a:rPr>
              <a:t>  - </a:t>
            </a:r>
            <a:r>
              <a:rPr lang="ru-RU" sz="1600" b="1" dirty="0" smtClean="0">
                <a:solidFill>
                  <a:srgbClr val="000000"/>
                </a:solidFill>
                <a:latin typeface="Arial"/>
              </a:rPr>
              <a:t>?</a:t>
            </a:r>
            <a:endParaRPr lang="ru-RU" altLang="ru-RU" sz="1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«Счастлив не тот, кто имеет всё лучшее, а тот, кто извлекает всё лучшее из того, что имеет</a:t>
            </a:r>
            <a:r>
              <a:rPr lang="ru-RU" altLang="ru-RU" sz="2400" dirty="0" smtClean="0"/>
              <a:t>»</a:t>
            </a:r>
            <a:endParaRPr lang="ru-RU" altLang="ru-RU" dirty="0" smtClean="0"/>
          </a:p>
        </p:txBody>
      </p:sp>
      <p:sp>
        <p:nvSpPr>
          <p:cNvPr id="5148" name="Rectangle 7"/>
          <p:cNvSpPr>
            <a:spLocks noChangeArrowheads="1"/>
          </p:cNvSpPr>
          <p:nvPr/>
        </p:nvSpPr>
        <p:spPr bwMode="auto">
          <a:xfrm>
            <a:off x="173356" y="3131762"/>
            <a:ext cx="2958484" cy="1043806"/>
          </a:xfrm>
          <a:prstGeom prst="rect">
            <a:avLst/>
          </a:prstGeom>
          <a:solidFill>
            <a:srgbClr val="A9CFB5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4000" tIns="0" rIns="0" bIns="0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1800" b="1" dirty="0" smtClean="0"/>
              <a:t>     </a:t>
            </a:r>
            <a:r>
              <a:rPr lang="en-US" altLang="ru-RU" sz="1800" b="1" dirty="0" smtClean="0"/>
              <a:t>III</a:t>
            </a:r>
            <a:r>
              <a:rPr lang="ru-RU" altLang="ru-RU" sz="1800" b="1" dirty="0" smtClean="0"/>
              <a:t>. Описание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1800" b="1" dirty="0"/>
              <a:t> </a:t>
            </a:r>
            <a:r>
              <a:rPr lang="ru-RU" altLang="ru-RU" sz="1800" b="1" dirty="0" smtClean="0"/>
              <a:t>    практики</a:t>
            </a:r>
            <a:endParaRPr lang="ru-RU" altLang="ru-RU" sz="1800" b="1" dirty="0"/>
          </a:p>
        </p:txBody>
      </p:sp>
      <p:sp>
        <p:nvSpPr>
          <p:cNvPr id="5133" name="AutoShape 19"/>
          <p:cNvSpPr>
            <a:spLocks noChangeArrowheads="1"/>
          </p:cNvSpPr>
          <p:nvPr/>
        </p:nvSpPr>
        <p:spPr bwMode="auto">
          <a:xfrm>
            <a:off x="4349944" y="1701589"/>
            <a:ext cx="4582286" cy="1790214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Название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Цели, задачи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Статус (опыт) авторов и преподавателей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Тип и состав мероприятий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Интернет-ресурс </a:t>
            </a:r>
            <a:endParaRPr lang="ru-RU" altLang="ru-RU" sz="1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236296" y="945418"/>
            <a:ext cx="1510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/>
              <a:t>(Конфуций)</a:t>
            </a:r>
            <a:endParaRPr lang="ru-RU" sz="1800" b="1" dirty="0"/>
          </a:p>
        </p:txBody>
      </p:sp>
      <p:sp>
        <p:nvSpPr>
          <p:cNvPr id="29" name="AutoShape 19"/>
          <p:cNvSpPr>
            <a:spLocks noChangeArrowheads="1"/>
          </p:cNvSpPr>
          <p:nvPr/>
        </p:nvSpPr>
        <p:spPr bwMode="auto">
          <a:xfrm>
            <a:off x="4336756" y="3936188"/>
            <a:ext cx="4608661" cy="1331913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Образовательные программы 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Учебно-методические материалы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Конкурсные/олимпиадные задания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altLang="ru-RU" sz="1800" b="1" dirty="0" smtClean="0"/>
              <a:t>Потенциальная аудитория </a:t>
            </a:r>
          </a:p>
        </p:txBody>
      </p:sp>
      <p:cxnSp>
        <p:nvCxnSpPr>
          <p:cNvPr id="4" name="Соединительная линия уступом 3"/>
          <p:cNvCxnSpPr>
            <a:stCxn id="5148" idx="3"/>
            <a:endCxn id="5133" idx="1"/>
          </p:cNvCxnSpPr>
          <p:nvPr/>
        </p:nvCxnSpPr>
        <p:spPr>
          <a:xfrm flipV="1">
            <a:off x="3131840" y="2596696"/>
            <a:ext cx="1218104" cy="1056969"/>
          </a:xfrm>
          <a:prstGeom prst="bentConnector3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Соединительная линия уступом 5"/>
          <p:cNvCxnSpPr>
            <a:stCxn id="5148" idx="3"/>
            <a:endCxn id="29" idx="1"/>
          </p:cNvCxnSpPr>
          <p:nvPr/>
        </p:nvCxnSpPr>
        <p:spPr>
          <a:xfrm>
            <a:off x="3131840" y="3653665"/>
            <a:ext cx="1204916" cy="948480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4" y="3236077"/>
            <a:ext cx="933204" cy="821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545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503548" y="1916832"/>
            <a:ext cx="2281831" cy="2885508"/>
            <a:chOff x="393417" y="1772816"/>
            <a:chExt cx="2378383" cy="290419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417" y="1772816"/>
              <a:ext cx="2378383" cy="2904195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1511660" y="3753036"/>
              <a:ext cx="252028" cy="108012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" y="1201801"/>
            <a:ext cx="8229600" cy="571016"/>
          </a:xfrm>
        </p:spPr>
        <p:txBody>
          <a:bodyPr/>
          <a:lstStyle/>
          <a:p>
            <a:r>
              <a:rPr lang="ru-RU" dirty="0" smtClean="0"/>
              <a:t>Система регистрации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19C7EE-CA67-472C-8C3E-1C10F68FB08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1683431"/>
            <a:ext cx="5364596" cy="2062103"/>
          </a:xfrm>
          <a:prstGeom prst="rect">
            <a:avLst/>
          </a:prstGeom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ru-RU" sz="1600" dirty="0" smtClean="0"/>
              <a:t>«Пользователь </a:t>
            </a:r>
            <a:r>
              <a:rPr lang="ru-RU" sz="1600" dirty="0"/>
              <a:t>сайта, соглашаясь на обработку персональных данных, даёт право </a:t>
            </a:r>
            <a:r>
              <a:rPr lang="en-US" sz="1600" dirty="0" smtClean="0"/>
              <a:t>&lt;</a:t>
            </a:r>
            <a:r>
              <a:rPr lang="ru-RU" sz="1600" dirty="0" smtClean="0"/>
              <a:t>организации</a:t>
            </a:r>
            <a:r>
              <a:rPr lang="en-US" sz="1600" dirty="0" smtClean="0"/>
              <a:t>&gt;</a:t>
            </a:r>
            <a:r>
              <a:rPr lang="ru-RU" sz="1600" dirty="0" smtClean="0"/>
              <a:t> на </a:t>
            </a:r>
            <a:r>
              <a:rPr lang="ru-RU" sz="1600" dirty="0"/>
              <a:t>сбор, систематизацию, накопление, хранение, уточнение (обновление, изменение), использование, обезличивание, блокирование, уничтожение следующих персональных данных: </a:t>
            </a:r>
            <a:r>
              <a:rPr lang="ru-RU" sz="1600" b="1" dirty="0"/>
              <a:t>фамилия, имя, отчество, e-mail, номер телефона, паспортные данные</a:t>
            </a:r>
            <a:r>
              <a:rPr lang="ru-RU" sz="1600" dirty="0"/>
              <a:t>, результаты прохождения </a:t>
            </a:r>
            <a:r>
              <a:rPr lang="ru-RU" sz="1600" dirty="0" smtClean="0"/>
              <a:t>тестов»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532" y="5589240"/>
            <a:ext cx="3492388" cy="830997"/>
          </a:xfrm>
          <a:prstGeom prst="rect">
            <a:avLst/>
          </a:prstGeom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ru-RU" sz="1600" dirty="0" smtClean="0"/>
              <a:t>«Предоставить </a:t>
            </a:r>
            <a:r>
              <a:rPr lang="ru-RU" sz="1600" dirty="0"/>
              <a:t>доступы к порталу не представляется возможным, ввиду хранения личных </a:t>
            </a:r>
            <a:r>
              <a:rPr lang="ru-RU" sz="1600" dirty="0" smtClean="0"/>
              <a:t>данных»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11098"/>
            <a:ext cx="3714936" cy="177920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31549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«Если бы я все назвал, чем я располагаю, </a:t>
            </a:r>
            <a:br>
              <a:rPr lang="ru-RU" altLang="ru-RU" sz="1800" dirty="0" smtClean="0"/>
            </a:br>
            <a:r>
              <a:rPr lang="ru-RU" altLang="ru-RU" sz="1800" dirty="0" smtClean="0"/>
              <a:t>да вы бы рыдали здесь!</a:t>
            </a:r>
            <a:r>
              <a:rPr lang="ru-RU" altLang="ru-RU" sz="2400" dirty="0" smtClean="0"/>
              <a:t>»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5587106" y="877890"/>
            <a:ext cx="2958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/>
              <a:t>(Виктор Черномырдин)</a:t>
            </a:r>
            <a:endParaRPr lang="ru-RU" sz="1800" b="1" dirty="0"/>
          </a:p>
        </p:txBody>
      </p:sp>
      <p:pic>
        <p:nvPicPr>
          <p:cNvPr id="39939" name="Picture 3" descr="F:\НФПК\Гранты\Практики\Вебинар\01_ОЗ_модуль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4352925"/>
            <a:ext cx="5819775" cy="59055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F:\НФПК\Гранты\Практики\Вебинар\01_ОЗ_модуль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16599"/>
            <a:ext cx="4848225" cy="42862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5" descr="F:\НФПК\Гранты\Практики\Вебинар\01_ОЗ_модуль3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545038"/>
            <a:ext cx="4514850" cy="47625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9" y="1448780"/>
            <a:ext cx="7344308" cy="27162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747520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77" y="4185084"/>
            <a:ext cx="6101951" cy="2412268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«Курс у нас один - правильный!</a:t>
            </a:r>
            <a:r>
              <a:rPr lang="ru-RU" altLang="ru-RU" sz="2400" dirty="0" smtClean="0"/>
              <a:t>»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6048164" y="945418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/>
              <a:t>(В. Черномырдин)</a:t>
            </a:r>
            <a:endParaRPr lang="ru-RU" sz="18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4" y="1314750"/>
            <a:ext cx="5926619" cy="2414689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17" name="Picture 2" descr="F:\НФПК\Гранты\Практики\Вебинар\01_время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00" y="3498311"/>
            <a:ext cx="5144563" cy="2303672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051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0" y="3587289"/>
            <a:ext cx="7427934" cy="14014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«На любом языке я умею говорить со всеми, </a:t>
            </a:r>
            <a:br>
              <a:rPr lang="ru-RU" altLang="ru-RU" sz="1800" dirty="0" smtClean="0"/>
            </a:br>
            <a:r>
              <a:rPr lang="ru-RU" altLang="ru-RU" sz="1800" dirty="0" smtClean="0"/>
              <a:t>но этим инструментом я стараюсь не пользоваться</a:t>
            </a:r>
            <a:r>
              <a:rPr lang="ru-RU" altLang="ru-RU" sz="2400" dirty="0" smtClean="0"/>
              <a:t>»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6282948" y="945418"/>
            <a:ext cx="227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/>
              <a:t>(В. Черномырдин)</a:t>
            </a:r>
            <a:endParaRPr lang="ru-RU" sz="1800" b="1" dirty="0"/>
          </a:p>
        </p:txBody>
      </p:sp>
      <p:pic>
        <p:nvPicPr>
          <p:cNvPr id="38918" name="Picture 6" descr="F:\НФПК\Гранты\Практики\Вебинар\орф_ошибки_0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1" y="1314750"/>
            <a:ext cx="7672850" cy="232277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3830076" y="4707447"/>
            <a:ext cx="5182775" cy="1960579"/>
            <a:chOff x="2339752" y="2260509"/>
            <a:chExt cx="5724636" cy="2408990"/>
          </a:xfrm>
        </p:grpSpPr>
        <p:pic>
          <p:nvPicPr>
            <p:cNvPr id="38917" name="Picture 5" descr="F:\НФПК\Гранты\Практики\Вебинар\орф_ошибки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2260509"/>
              <a:ext cx="5724636" cy="240899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>
              <a:innerShdw blurRad="1143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7704348" y="2276059"/>
              <a:ext cx="360040" cy="432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519772" y="234888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28190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«Не верь всему, что видишь, </a:t>
            </a:r>
            <a:br>
              <a:rPr lang="ru-RU" altLang="ru-RU" sz="1800" dirty="0" smtClean="0"/>
            </a:br>
            <a:r>
              <a:rPr lang="ru-RU" altLang="ru-RU" sz="1800" dirty="0" smtClean="0"/>
              <a:t>ведь даже соль выглядит как сахар»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5616116" y="977278"/>
            <a:ext cx="2702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dirty="0" smtClean="0"/>
              <a:t>(арабская пословица)</a:t>
            </a:r>
            <a:endParaRPr lang="ru-RU" sz="1800" b="1" dirty="0"/>
          </a:p>
        </p:txBody>
      </p:sp>
      <p:pic>
        <p:nvPicPr>
          <p:cNvPr id="40962" name="Picture 2" descr="F:\НФПК\Гранты\Практики\Вебинар\обещания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10" y="1860848"/>
            <a:ext cx="8052426" cy="3996444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335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747000" cy="611795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800" dirty="0" smtClean="0"/>
              <a:t>«Четвертый раз смотрю этот фильм и должна вам сказать, что сегодня актеры играли как никогда</a:t>
            </a:r>
            <a:r>
              <a:rPr lang="ru-RU" altLang="ru-RU" sz="2400" dirty="0" smtClean="0"/>
              <a:t>»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6202006" y="963631"/>
            <a:ext cx="2315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i="1" smtClean="0"/>
              <a:t>(Фаина Раневская)</a:t>
            </a:r>
            <a:endParaRPr lang="ru-RU" sz="1800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03548" y="1628800"/>
            <a:ext cx="8451850" cy="39964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¨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¨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2F533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2000" kern="0" dirty="0" smtClean="0"/>
              <a:t>В рамках Мероприятия 6: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kern="0" dirty="0" smtClean="0"/>
              <a:t>Цель проекта: Организация современных и доступных курсов по повышению квалификации учителей и руководителей русских школ/центров русских школ в Киргизии, Армении и на Кубе в части применения новейших цифровых технологий в образовании и индивидуализации образовательных траекторий школьников для максимального раскрытия потенциала каждого учащегося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kern="0" dirty="0" smtClean="0"/>
              <a:t>В рамках Мероприятия 2: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kern="0" dirty="0" smtClean="0"/>
              <a:t>Цель проекта: Создание системы образовательного цикла в части внедрения в образовательный процесс русских школ в Киргизии, Армении и на Кубе цифровых образовательных технологий и практик повышения цифровой грамотности населения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kern="0" dirty="0" smtClean="0"/>
              <a:t>Идентичность платформ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kern="0" dirty="0" smtClean="0"/>
              <a:t>Повторяемость авторов</a:t>
            </a:r>
          </a:p>
          <a:p>
            <a:pPr eaLnBrk="1" hangingPunct="1">
              <a:lnSpc>
                <a:spcPct val="90000"/>
              </a:lnSpc>
            </a:pPr>
            <a:endParaRPr lang="ru-RU" altLang="ru-RU" sz="2000" kern="0" dirty="0" smtClean="0"/>
          </a:p>
          <a:p>
            <a:pPr eaLnBrk="1" hangingPunct="1">
              <a:lnSpc>
                <a:spcPct val="90000"/>
              </a:lnSpc>
            </a:pPr>
            <a:endParaRPr lang="ru-RU" altLang="ru-RU" sz="2200" kern="0" dirty="0" smtClean="0"/>
          </a:p>
          <a:p>
            <a:pPr eaLnBrk="1" hangingPunct="1">
              <a:lnSpc>
                <a:spcPct val="90000"/>
              </a:lnSpc>
            </a:pPr>
            <a:endParaRPr lang="ru-RU" altLang="ru-RU" sz="2000" kern="0" dirty="0" smtClean="0"/>
          </a:p>
          <a:p>
            <a:pPr eaLnBrk="1" hangingPunct="1">
              <a:lnSpc>
                <a:spcPct val="90000"/>
              </a:lnSpc>
            </a:pPr>
            <a:endParaRPr lang="ru-RU" altLang="ru-RU" sz="3200" kern="0" dirty="0" smtClean="0"/>
          </a:p>
          <a:p>
            <a:pPr eaLnBrk="1" hangingPunct="1">
              <a:lnSpc>
                <a:spcPct val="90000"/>
              </a:lnSpc>
            </a:pPr>
            <a:endParaRPr lang="en-US" altLang="ru-RU" sz="3200" kern="0" dirty="0" smtClean="0"/>
          </a:p>
        </p:txBody>
      </p:sp>
    </p:spTree>
    <p:extLst>
      <p:ext uri="{BB962C8B-B14F-4D97-AF65-F5344CB8AC3E}">
        <p14:creationId xmlns:p14="http://schemas.microsoft.com/office/powerpoint/2010/main" val="24291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88913"/>
            <a:ext cx="7315200" cy="592137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dirty="0" smtClean="0"/>
              <a:t>Информационная, методическая, </a:t>
            </a:r>
            <a:br>
              <a:rPr lang="ru-RU" altLang="ru-RU" dirty="0" smtClean="0"/>
            </a:br>
            <a:r>
              <a:rPr lang="ru-RU" altLang="ru-RU" dirty="0" smtClean="0"/>
              <a:t>техническая поддержка проекта</a:t>
            </a:r>
          </a:p>
        </p:txBody>
      </p:sp>
      <p:sp>
        <p:nvSpPr>
          <p:cNvPr id="5148" name="Rectangle 7"/>
          <p:cNvSpPr>
            <a:spLocks noChangeArrowheads="1"/>
          </p:cNvSpPr>
          <p:nvPr/>
        </p:nvSpPr>
        <p:spPr bwMode="auto">
          <a:xfrm>
            <a:off x="356276" y="1329958"/>
            <a:ext cx="3523899" cy="1295834"/>
          </a:xfrm>
          <a:prstGeom prst="rect">
            <a:avLst/>
          </a:prstGeom>
          <a:solidFill>
            <a:srgbClr val="A9CFB5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4000" tIns="0" rIns="0" bIns="0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ru-RU" sz="1800" b="1" dirty="0" smtClean="0"/>
              <a:t>IV</a:t>
            </a:r>
            <a:r>
              <a:rPr lang="ru-RU" altLang="ru-RU" sz="1800" b="1" dirty="0" smtClean="0"/>
              <a:t>. Поддержка участников, сопровождение проекта</a:t>
            </a:r>
            <a:endParaRPr lang="ru-RU" altLang="ru-RU" sz="1800" b="1" dirty="0"/>
          </a:p>
        </p:txBody>
      </p:sp>
      <p:sp>
        <p:nvSpPr>
          <p:cNvPr id="5133" name="AutoShape 19"/>
          <p:cNvSpPr>
            <a:spLocks noChangeArrowheads="1"/>
          </p:cNvSpPr>
          <p:nvPr/>
        </p:nvSpPr>
        <p:spPr bwMode="auto">
          <a:xfrm>
            <a:off x="4040160" y="4997137"/>
            <a:ext cx="4939406" cy="1528118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ru-RU" altLang="ru-RU" sz="1800" b="1" dirty="0" smtClean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Поддержка в </a:t>
            </a:r>
            <a:r>
              <a:rPr lang="ru-RU" sz="1800" b="1" dirty="0"/>
              <a:t>п</a:t>
            </a:r>
            <a:r>
              <a:rPr lang="ru-RU" sz="1800" b="1" dirty="0" smtClean="0"/>
              <a:t>ериод анонсирования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Поддержка в период сопровождения </a:t>
            </a:r>
            <a:endParaRPr lang="ru-RU" altLang="ru-RU" sz="1800" b="1" dirty="0" smtClean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altLang="ru-RU" sz="1800" b="1" dirty="0" smtClean="0"/>
              <a:t> Поддержка после окончания проекта </a:t>
            </a:r>
          </a:p>
          <a:p>
            <a:pPr eaLnBrk="1" hangingPunct="1"/>
            <a:endParaRPr lang="ru-RU" altLang="ru-RU" b="1" dirty="0"/>
          </a:p>
        </p:txBody>
      </p:sp>
      <p:cxnSp>
        <p:nvCxnSpPr>
          <p:cNvPr id="3" name="Соединительная линия уступом 2"/>
          <p:cNvCxnSpPr>
            <a:stCxn id="5148" idx="3"/>
            <a:endCxn id="5133" idx="0"/>
          </p:cNvCxnSpPr>
          <p:nvPr/>
        </p:nvCxnSpPr>
        <p:spPr>
          <a:xfrm>
            <a:off x="3880175" y="1977875"/>
            <a:ext cx="2629688" cy="3019262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6" y="1556792"/>
            <a:ext cx="1143406" cy="8106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505862" y="1387515"/>
            <a:ext cx="4422621" cy="33855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/>
              <a:t>Информационные сообщения в </a:t>
            </a:r>
            <a:r>
              <a:rPr lang="ru-RU" sz="1600" dirty="0" err="1"/>
              <a:t>соцсетях</a:t>
            </a:r>
            <a:endParaRPr lang="ru-RU" sz="16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912260" y="2622394"/>
            <a:ext cx="1591398" cy="33855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Call</a:t>
            </a:r>
            <a:r>
              <a:rPr lang="ru-RU" sz="1600" dirty="0" smtClean="0"/>
              <a:t>-центры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614340" y="3233590"/>
            <a:ext cx="1922129" cy="33855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/>
              <a:t>Релизы, статьи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18844" y="5761196"/>
            <a:ext cx="2848857" cy="33855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err="1"/>
              <a:t>Вебинары</a:t>
            </a:r>
            <a:r>
              <a:rPr lang="ru-RU" sz="1600" dirty="0"/>
              <a:t>, конференции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984268" y="1960334"/>
            <a:ext cx="1801583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Анонсы на </a:t>
            </a:r>
            <a:r>
              <a:rPr lang="en-US" sz="1600" dirty="0" smtClean="0"/>
              <a:t>TV</a:t>
            </a:r>
            <a:endParaRPr lang="ru-RU" sz="1600" dirty="0" smtClean="0"/>
          </a:p>
        </p:txBody>
      </p:sp>
      <p:pic>
        <p:nvPicPr>
          <p:cNvPr id="41987" name="Picture 3" descr="анонс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467" y="2886234"/>
            <a:ext cx="4212468" cy="1949052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Прямоугольник 47"/>
          <p:cNvSpPr/>
          <p:nvPr/>
        </p:nvSpPr>
        <p:spPr>
          <a:xfrm>
            <a:off x="140164" y="5157886"/>
            <a:ext cx="2959015" cy="33855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Методические материалы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97854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88913"/>
            <a:ext cx="7315200" cy="592137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en-US" altLang="ru-RU" dirty="0" smtClean="0"/>
              <a:t>V</a:t>
            </a:r>
            <a:r>
              <a:rPr lang="ru-RU" altLang="ru-RU" dirty="0"/>
              <a:t>. </a:t>
            </a:r>
            <a:r>
              <a:rPr lang="ru-RU" altLang="ru-RU" dirty="0" smtClean="0"/>
              <a:t>Результаты реализации проекта</a:t>
            </a:r>
          </a:p>
        </p:txBody>
      </p:sp>
      <p:sp>
        <p:nvSpPr>
          <p:cNvPr id="5133" name="AutoShape 19"/>
          <p:cNvSpPr>
            <a:spLocks noChangeArrowheads="1"/>
          </p:cNvSpPr>
          <p:nvPr/>
        </p:nvSpPr>
        <p:spPr bwMode="auto">
          <a:xfrm>
            <a:off x="211572" y="1736812"/>
            <a:ext cx="8686770" cy="751805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q"/>
            </a:pPr>
            <a:r>
              <a:rPr lang="ru-RU" sz="1800" b="1" dirty="0"/>
              <a:t>Оценка степени </a:t>
            </a:r>
            <a:r>
              <a:rPr lang="ru-RU" sz="1800" b="1" dirty="0" err="1"/>
              <a:t>инновационности</a:t>
            </a:r>
            <a:r>
              <a:rPr lang="ru-RU" sz="1800" b="1" dirty="0"/>
              <a:t> образовательных технологий</a:t>
            </a:r>
          </a:p>
        </p:txBody>
      </p:sp>
      <p:sp>
        <p:nvSpPr>
          <p:cNvPr id="49" name="AutoShape 19"/>
          <p:cNvSpPr>
            <a:spLocks noChangeArrowheads="1"/>
          </p:cNvSpPr>
          <p:nvPr/>
        </p:nvSpPr>
        <p:spPr bwMode="auto">
          <a:xfrm>
            <a:off x="1894584" y="3116332"/>
            <a:ext cx="6999854" cy="587324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Индивидуальные траектории обучения</a:t>
            </a:r>
          </a:p>
        </p:txBody>
      </p:sp>
      <p:sp>
        <p:nvSpPr>
          <p:cNvPr id="50" name="AutoShape 19"/>
          <p:cNvSpPr>
            <a:spLocks noChangeArrowheads="1"/>
          </p:cNvSpPr>
          <p:nvPr/>
        </p:nvSpPr>
        <p:spPr bwMode="auto">
          <a:xfrm>
            <a:off x="211572" y="1019624"/>
            <a:ext cx="7420768" cy="567875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q"/>
            </a:pPr>
            <a:r>
              <a:rPr lang="ru-RU" sz="1800" b="1" dirty="0" smtClean="0"/>
              <a:t>Общие цифровые показатели</a:t>
            </a:r>
          </a:p>
        </p:txBody>
      </p:sp>
      <p:sp>
        <p:nvSpPr>
          <p:cNvPr id="52" name="AutoShape 19"/>
          <p:cNvSpPr>
            <a:spLocks noChangeArrowheads="1"/>
          </p:cNvSpPr>
          <p:nvPr/>
        </p:nvSpPr>
        <p:spPr bwMode="auto">
          <a:xfrm>
            <a:off x="1888081" y="2574517"/>
            <a:ext cx="6999854" cy="553144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Командная деятельность</a:t>
            </a:r>
          </a:p>
        </p:txBody>
      </p:sp>
      <p:sp>
        <p:nvSpPr>
          <p:cNvPr id="54" name="AutoShape 19"/>
          <p:cNvSpPr>
            <a:spLocks noChangeArrowheads="1"/>
          </p:cNvSpPr>
          <p:nvPr/>
        </p:nvSpPr>
        <p:spPr bwMode="auto">
          <a:xfrm>
            <a:off x="1898488" y="4249973"/>
            <a:ext cx="6999854" cy="818899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ru-RU" altLang="ru-RU" sz="1800" b="1" dirty="0" smtClean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altLang="ru-RU" sz="1800" b="1" dirty="0" smtClean="0"/>
              <a:t>Методы контроля качества обучения/повышения квалификации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endParaRPr lang="ru-RU" altLang="ru-RU" b="1" dirty="0"/>
          </a:p>
        </p:txBody>
      </p:sp>
      <p:sp>
        <p:nvSpPr>
          <p:cNvPr id="56" name="AutoShape 19"/>
          <p:cNvSpPr>
            <a:spLocks noChangeArrowheads="1"/>
          </p:cNvSpPr>
          <p:nvPr/>
        </p:nvSpPr>
        <p:spPr bwMode="auto">
          <a:xfrm>
            <a:off x="1898488" y="3703656"/>
            <a:ext cx="6999854" cy="553144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Практико-ориентированная направленность</a:t>
            </a:r>
          </a:p>
        </p:txBody>
      </p:sp>
    </p:spTree>
    <p:extLst>
      <p:ext uri="{BB962C8B-B14F-4D97-AF65-F5344CB8AC3E}">
        <p14:creationId xmlns:p14="http://schemas.microsoft.com/office/powerpoint/2010/main" val="2827640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«Зри в корень»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19C7EE-CA67-472C-8C3E-1C10F68FB08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660232" y="980728"/>
            <a:ext cx="169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(К. Прутков)</a:t>
            </a:r>
            <a:endParaRPr lang="ru-RU" sz="16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328084" y="1623129"/>
            <a:ext cx="36364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 err="1" smtClean="0"/>
              <a:t>Видео</a:t>
            </a:r>
            <a:r>
              <a:rPr lang="ru-RU" sz="1800" dirty="0" err="1" smtClean="0"/>
              <a:t>лекции</a:t>
            </a:r>
            <a:r>
              <a:rPr lang="ru-RU" sz="18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 smtClean="0"/>
              <a:t>Презентации;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 smtClean="0"/>
              <a:t>Тестирование (выбор одного или нескольких вариантов ответов);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 smtClean="0"/>
              <a:t>Анкетирование с целью выявления интересов;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 smtClean="0"/>
              <a:t>Практические</a:t>
            </a:r>
            <a:r>
              <a:rPr lang="ru-RU" sz="1800" dirty="0" smtClean="0"/>
              <a:t> работы;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 smtClean="0"/>
              <a:t>Оценивание результатов </a:t>
            </a:r>
            <a:r>
              <a:rPr lang="ru-RU" sz="1800" b="1" dirty="0" smtClean="0"/>
              <a:t>другими обучаемыми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2" y="980728"/>
            <a:ext cx="3509958" cy="1534423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57634" y="5088760"/>
            <a:ext cx="8688295" cy="1569660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«Это </a:t>
            </a:r>
            <a:r>
              <a:rPr lang="ru-RU" sz="1600" dirty="0"/>
              <a:t>самая крутая обучающая программа, которую </a:t>
            </a:r>
            <a:r>
              <a:rPr lang="ru-RU" sz="1600" dirty="0" smtClean="0"/>
              <a:t>я видел; </a:t>
            </a:r>
            <a:r>
              <a:rPr lang="ru-RU" sz="1600" dirty="0"/>
              <a:t>теперь в виртуальной реальности я могу не только играть, но </a:t>
            </a:r>
            <a:r>
              <a:rPr lang="ru-RU" sz="1600" dirty="0" smtClean="0"/>
              <a:t>и учиться</a:t>
            </a:r>
            <a:r>
              <a:rPr lang="ru-RU" sz="1600" dirty="0"/>
              <a:t>. Благодаря </a:t>
            </a:r>
            <a:r>
              <a:rPr lang="ru-RU" sz="1600" dirty="0" smtClean="0"/>
              <a:t>этой программе </a:t>
            </a:r>
            <a:r>
              <a:rPr lang="ru-RU" sz="1600" dirty="0"/>
              <a:t>я получил понятие о </a:t>
            </a:r>
            <a:r>
              <a:rPr lang="ru-RU" sz="1600" dirty="0" smtClean="0"/>
              <a:t>профессии инженера-</a:t>
            </a:r>
            <a:r>
              <a:rPr lang="ru-RU" sz="1600" dirty="0" err="1" smtClean="0"/>
              <a:t>композитчика</a:t>
            </a:r>
            <a:r>
              <a:rPr lang="ru-RU" sz="1600" dirty="0"/>
              <a:t>, приобрел практические навыки </a:t>
            </a:r>
            <a:r>
              <a:rPr lang="ru-RU" sz="1600" dirty="0" smtClean="0"/>
              <a:t>изготовления изделии</a:t>
            </a:r>
            <a:r>
              <a:rPr lang="ru-RU" sz="1600" dirty="0"/>
              <a:t>̆ из полимерных композиционных материалов в </a:t>
            </a:r>
            <a:r>
              <a:rPr lang="ru-RU" sz="1600" dirty="0" err="1"/>
              <a:t>виртуальнои</a:t>
            </a:r>
            <a:r>
              <a:rPr lang="ru-RU" sz="1600" dirty="0"/>
              <a:t>̆ </a:t>
            </a:r>
            <a:r>
              <a:rPr lang="ru-RU" sz="1600" dirty="0" smtClean="0"/>
              <a:t>среде методом </a:t>
            </a:r>
            <a:r>
              <a:rPr lang="ru-RU" sz="1600" dirty="0"/>
              <a:t>вакуумной </a:t>
            </a:r>
            <a:r>
              <a:rPr lang="ru-RU" sz="1600" dirty="0" err="1"/>
              <a:t>инфузии</a:t>
            </a:r>
            <a:r>
              <a:rPr lang="ru-RU" sz="1600" dirty="0"/>
              <a:t> и смог посоревноваться с другими ребятами</a:t>
            </a:r>
            <a:r>
              <a:rPr lang="ru-RU" sz="1600" dirty="0" smtClean="0"/>
              <a:t>. Теперь </a:t>
            </a:r>
            <a:r>
              <a:rPr lang="ru-RU" sz="1600" dirty="0"/>
              <a:t>я точно знаю, куда буду </a:t>
            </a:r>
            <a:r>
              <a:rPr lang="ru-RU" sz="1600" dirty="0" smtClean="0"/>
              <a:t>поступать - это </a:t>
            </a:r>
            <a:r>
              <a:rPr lang="ru-RU" sz="1600" dirty="0"/>
              <a:t>МГТУ им. </a:t>
            </a:r>
            <a:r>
              <a:rPr lang="ru-RU" sz="1600" dirty="0" smtClean="0"/>
              <a:t>Баумана…» (11 класс, </a:t>
            </a:r>
            <a:r>
              <a:rPr lang="ru-RU" sz="1600" dirty="0" err="1" smtClean="0"/>
              <a:t>Казастан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80" y="2292869"/>
            <a:ext cx="3347901" cy="1654646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71" y="3573016"/>
            <a:ext cx="3514390" cy="1379901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244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6253E3-B74B-4375-B31B-FF5F61B10DE1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88913"/>
            <a:ext cx="7315200" cy="592137"/>
          </a:xfrm>
        </p:spPr>
        <p:txBody>
          <a:bodyPr/>
          <a:lstStyle/>
          <a:p>
            <a:pPr eaLnBrk="1" hangingPunct="1"/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en-US" altLang="ru-RU" dirty="0"/>
              <a:t>VI</a:t>
            </a:r>
            <a:r>
              <a:rPr lang="ru-RU" altLang="ru-RU" dirty="0"/>
              <a:t>. Возможности </a:t>
            </a:r>
            <a:r>
              <a:rPr lang="ru-RU" altLang="ru-RU" dirty="0" smtClean="0"/>
              <a:t>распространения </a:t>
            </a:r>
            <a:br>
              <a:rPr lang="ru-RU" altLang="ru-RU" dirty="0" smtClean="0"/>
            </a:br>
            <a:r>
              <a:rPr lang="ru-RU" altLang="ru-RU" dirty="0" smtClean="0"/>
              <a:t>и внедрения результатов</a:t>
            </a:r>
          </a:p>
        </p:txBody>
      </p:sp>
      <p:sp>
        <p:nvSpPr>
          <p:cNvPr id="5133" name="AutoShape 19"/>
          <p:cNvSpPr>
            <a:spLocks noChangeArrowheads="1"/>
          </p:cNvSpPr>
          <p:nvPr/>
        </p:nvSpPr>
        <p:spPr bwMode="auto">
          <a:xfrm>
            <a:off x="437524" y="1268760"/>
            <a:ext cx="7950899" cy="4608512"/>
          </a:xfrm>
          <a:prstGeom prst="roundRect">
            <a:avLst>
              <a:gd name="adj" fmla="val 16667"/>
            </a:avLst>
          </a:prstGeom>
          <a:solidFill>
            <a:srgbClr val="A9CFB5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000" tIns="0" rIns="0" bIns="0" anchor="ctr"/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Доступность и простота использования результатов после реализации проекта, в частности: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Условия поддержки после реализации проекта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Понятность интерфейсов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altLang="ru-RU" sz="1800" b="1" dirty="0" smtClean="0"/>
              <a:t>Наличие инструкций по работе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altLang="ru-RU" sz="1800" b="1" dirty="0" smtClean="0"/>
              <a:t>Наличие методических материалов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altLang="ru-RU" sz="1800" b="1" dirty="0" smtClean="0"/>
              <a:t>Наличие ограничений, в частности: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/>
              <a:t>Н</a:t>
            </a:r>
            <a:r>
              <a:rPr lang="ru-RU" sz="1800" b="1" dirty="0" smtClean="0"/>
              <a:t>еобходимость лицензирования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Высокие технические требования к оборудованию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Необходимость дорогостоящего оборудования</a:t>
            </a:r>
          </a:p>
          <a:p>
            <a:pPr marL="762000" lvl="1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Невозможность использования предложенных образовательных технологий </a:t>
            </a:r>
            <a:endParaRPr lang="ru-RU" sz="1800" b="1" dirty="0"/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ru-RU" sz="1800" b="1" dirty="0" smtClean="0"/>
              <a:t>Возможности </a:t>
            </a:r>
            <a:r>
              <a:rPr lang="ru-RU" sz="1800" b="1" dirty="0"/>
              <a:t>и </a:t>
            </a:r>
            <a:r>
              <a:rPr lang="ru-RU" sz="1800" b="1" dirty="0" smtClean="0"/>
              <a:t>целесообразность </a:t>
            </a:r>
            <a:r>
              <a:rPr lang="ru-RU" sz="1800" b="1" dirty="0"/>
              <a:t>широкого применения результатов проекта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942849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A98ED-3186-4E7D-8D77-7DBC1031DC69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Спасибо за внимание! 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3508" y="5553236"/>
            <a:ext cx="6019800" cy="1034008"/>
          </a:xfrm>
        </p:spPr>
        <p:txBody>
          <a:bodyPr/>
          <a:lstStyle/>
          <a:p>
            <a:pPr eaLnBrk="1" hangingPunct="1"/>
            <a:r>
              <a:rPr lang="ru-RU" altLang="ru-RU" sz="1200" dirty="0" smtClean="0"/>
              <a:t>Источники информации: </a:t>
            </a:r>
          </a:p>
          <a:p>
            <a:pPr eaLnBrk="1" hangingPunct="1"/>
            <a:r>
              <a:rPr lang="ru-RU" altLang="ru-RU" sz="1200" dirty="0" smtClean="0"/>
              <a:t>Сайты </a:t>
            </a:r>
            <a:r>
              <a:rPr lang="ru-RU" altLang="ru-RU" sz="1200" dirty="0" err="1" smtClean="0"/>
              <a:t>грантополучателей</a:t>
            </a:r>
            <a:r>
              <a:rPr lang="ru-RU" altLang="ru-RU" sz="1200" dirty="0" smtClean="0"/>
              <a:t>;</a:t>
            </a:r>
          </a:p>
          <a:p>
            <a:pPr eaLnBrk="1" hangingPunct="1"/>
            <a:r>
              <a:rPr lang="en-US" altLang="ru-RU" sz="1200" dirty="0" smtClean="0"/>
              <a:t>http</a:t>
            </a:r>
            <a:r>
              <a:rPr lang="en-US" altLang="ru-RU" sz="1200" dirty="0"/>
              <a:t>://</a:t>
            </a:r>
            <a:r>
              <a:rPr lang="en-US" altLang="ru-RU" sz="1200" dirty="0" smtClean="0"/>
              <a:t>citaty.su/aforizmy-i-citaty-pro-opyt</a:t>
            </a:r>
            <a:r>
              <a:rPr lang="ru-RU" altLang="ru-RU" sz="1200" dirty="0"/>
              <a:t> </a:t>
            </a:r>
            <a:endParaRPr lang="ru-RU" altLang="ru-RU" sz="1200" dirty="0" smtClean="0"/>
          </a:p>
          <a:p>
            <a:pPr eaLnBrk="1" hangingPunct="1"/>
            <a:r>
              <a:rPr lang="ru-RU" altLang="ru-RU" sz="1200" dirty="0" smtClean="0"/>
              <a:t>https</a:t>
            </a:r>
            <a:r>
              <a:rPr lang="ru-RU" altLang="ru-RU" sz="1200" dirty="0"/>
              <a:t>://www.inpearls.ru</a:t>
            </a:r>
            <a:r>
              <a:rPr lang="ru-RU" altLang="ru-RU" sz="1200" dirty="0" smtClean="0"/>
              <a:t>/</a:t>
            </a:r>
            <a:endParaRPr lang="en-US" altLang="ru-RU" sz="1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604448" y="5985284"/>
            <a:ext cx="792088" cy="1044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Пиксел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8134</TotalTime>
  <Words>596</Words>
  <Application>Microsoft Office PowerPoint</Application>
  <PresentationFormat>Экран (4:3)</PresentationFormat>
  <Paragraphs>147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Times New Roman</vt:lpstr>
      <vt:lpstr>Wingdings</vt:lpstr>
      <vt:lpstr>Пиксел</vt:lpstr>
      <vt:lpstr>ОПИСАНИЯ ПРАКТИК</vt:lpstr>
      <vt:lpstr>Основные задачи</vt:lpstr>
      <vt:lpstr> «Недостаток опыта  вызывает уверенность в себе»</vt:lpstr>
      <vt:lpstr> «Счастлив не тот, кто имеет всё лучшее, а тот, кто извлекает всё лучшее из того, что имеет»</vt:lpstr>
      <vt:lpstr>Интернет-ресурс</vt:lpstr>
      <vt:lpstr> «Если бы я все назвал, чем я располагаю,  да вы бы рыдали здесь!»</vt:lpstr>
      <vt:lpstr> «Курс у нас один - правильный!»</vt:lpstr>
      <vt:lpstr> «На любом языке я умею говорить со всеми,  но этим инструментом я стараюсь не пользоваться»</vt:lpstr>
      <vt:lpstr> «Не верь всему, что видишь,  ведь даже соль выглядит как сахар»</vt:lpstr>
      <vt:lpstr> «Четвертый раз смотрю этот фильм и должна вам сказать, что сегодня актеры играли как никогда»</vt:lpstr>
      <vt:lpstr> Информационная, методическая,  техническая поддержка проекта</vt:lpstr>
      <vt:lpstr> V. Результаты реализации проекта</vt:lpstr>
      <vt:lpstr>«Зри в корень»</vt:lpstr>
      <vt:lpstr> VI. Возможности распространения  и внедрения результатов</vt:lpstr>
      <vt:lpstr>Спасибо за внимание! </vt:lpstr>
    </vt:vector>
  </TitlesOfParts>
  <Company>НФПК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ИСО.  Миссия МБРР</dc:title>
  <dc:creator>Авдеева С.М.</dc:creator>
  <cp:lastModifiedBy>Администратор</cp:lastModifiedBy>
  <cp:revision>564</cp:revision>
  <dcterms:created xsi:type="dcterms:W3CDTF">2004-04-01T12:51:15Z</dcterms:created>
  <dcterms:modified xsi:type="dcterms:W3CDTF">2019-12-04T10:53:50Z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TC060889761049</vt:lpwstr>
  </property>
  <property fmtid="{D5CDD505-2E9C-101B-9397-08002B2CF9AE}" pid="3" name="SPSDescription">
    <vt:lpwstr/>
  </property>
  <property fmtid="{D5CDD505-2E9C-101B-9397-08002B2CF9AE}" pid="4" name="Owner">
    <vt:lpwstr>ГРП</vt:lpwstr>
  </property>
  <property fmtid="{D5CDD505-2E9C-101B-9397-08002B2CF9AE}" pid="5" name="Status">
    <vt:lpwstr>Черновик</vt:lpwstr>
  </property>
</Properties>
</file>