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sldIdLst>
    <p:sldId id="256" r:id="rId4"/>
    <p:sldId id="270" r:id="rId5"/>
    <p:sldId id="275" r:id="rId6"/>
    <p:sldId id="278" r:id="rId7"/>
    <p:sldId id="279" r:id="rId8"/>
    <p:sldId id="280" r:id="rId9"/>
    <p:sldId id="281" r:id="rId10"/>
    <p:sldId id="282" r:id="rId11"/>
    <p:sldId id="283" r:id="rId12"/>
    <p:sldId id="286" r:id="rId13"/>
    <p:sldId id="285" r:id="rId14"/>
    <p:sldId id="284" r:id="rId15"/>
    <p:sldId id="287" r:id="rId16"/>
    <p:sldId id="288" r:id="rId17"/>
    <p:sldId id="289" r:id="rId18"/>
    <p:sldId id="290" r:id="rId19"/>
    <p:sldId id="271" r:id="rId20"/>
  </p:sldIdLst>
  <p:sldSz cx="12192000" cy="6858000"/>
  <p:notesSz cx="6797675" cy="9926638"/>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2BE"/>
    <a:srgbClr val="265F8C"/>
    <a:srgbClr val="F9D477"/>
    <a:srgbClr val="FFFF99"/>
    <a:srgbClr val="99FF99"/>
    <a:srgbClr val="FFFFCC"/>
    <a:srgbClr val="CCFFCC"/>
    <a:srgbClr val="000000"/>
    <a:srgbClr val="FFFFFF"/>
    <a:srgbClr val="4E72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64" autoAdjust="0"/>
    <p:restoredTop sz="94660"/>
  </p:normalViewPr>
  <p:slideViewPr>
    <p:cSldViewPr snapToGrid="0">
      <p:cViewPr varScale="1">
        <p:scale>
          <a:sx n="128" d="100"/>
          <a:sy n="128" d="100"/>
        </p:scale>
        <p:origin x="108" y="126"/>
      </p:cViewPr>
      <p:guideLst>
        <p:guide orient="horz" pos="247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F2C73B-4616-4CCD-AA6F-95E11D08869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DB9805B2-A111-4AB5-84EC-095B33485B11}">
      <dgm:prSet custT="1"/>
      <dgm:spPr/>
      <dgm:t>
        <a:bodyPr/>
        <a:lstStyle/>
        <a:p>
          <a:r>
            <a:rPr lang="ru-RU" sz="2800" dirty="0" smtClean="0"/>
            <a:t>Средств грантов использовано: 63 778,9 тыс.</a:t>
          </a:r>
          <a:r>
            <a:rPr lang="en-US" sz="2800" dirty="0" smtClean="0"/>
            <a:t> </a:t>
          </a:r>
          <a:r>
            <a:rPr lang="ru-RU" sz="2800" dirty="0" smtClean="0"/>
            <a:t>руб.</a:t>
          </a:r>
          <a:endParaRPr lang="en-US" sz="2800" dirty="0" smtClean="0"/>
        </a:p>
        <a:p>
          <a:r>
            <a:rPr lang="ru-RU" sz="2800" dirty="0" smtClean="0"/>
            <a:t>План: </a:t>
          </a:r>
          <a:r>
            <a:rPr lang="en-US" sz="2800" dirty="0" smtClean="0"/>
            <a:t>309</a:t>
          </a:r>
          <a:r>
            <a:rPr lang="ru-RU" sz="2800" dirty="0" smtClean="0"/>
            <a:t> </a:t>
          </a:r>
          <a:r>
            <a:rPr lang="en-US" sz="2800" dirty="0" smtClean="0"/>
            <a:t>729</a:t>
          </a:r>
          <a:r>
            <a:rPr lang="ru-RU" sz="2800" dirty="0" smtClean="0"/>
            <a:t>,</a:t>
          </a:r>
          <a:r>
            <a:rPr lang="en-US" sz="2800" dirty="0" smtClean="0"/>
            <a:t>6</a:t>
          </a:r>
          <a:r>
            <a:rPr lang="ru-RU" sz="2800" dirty="0" smtClean="0"/>
            <a:t> тыс.</a:t>
          </a:r>
          <a:r>
            <a:rPr lang="en-US" sz="2800" dirty="0" smtClean="0"/>
            <a:t> </a:t>
          </a:r>
          <a:r>
            <a:rPr lang="ru-RU" sz="2800" dirty="0" smtClean="0"/>
            <a:t>руб.  % от планового итога: 20,6%.</a:t>
          </a:r>
          <a:endParaRPr lang="ru-RU" sz="2800" dirty="0"/>
        </a:p>
      </dgm:t>
    </dgm:pt>
    <dgm:pt modelId="{8EA4A062-6333-4AB8-99C2-E528D1E9086A}" type="parTrans" cxnId="{F75B9734-DBF4-40C8-8961-5DAA2928B403}">
      <dgm:prSet/>
      <dgm:spPr/>
      <dgm:t>
        <a:bodyPr/>
        <a:lstStyle/>
        <a:p>
          <a:endParaRPr lang="ru-RU"/>
        </a:p>
      </dgm:t>
    </dgm:pt>
    <dgm:pt modelId="{71D9AAF0-A3C1-41D7-A630-276A0750F72C}" type="sibTrans" cxnId="{F75B9734-DBF4-40C8-8961-5DAA2928B403}">
      <dgm:prSet/>
      <dgm:spPr/>
      <dgm:t>
        <a:bodyPr/>
        <a:lstStyle/>
        <a:p>
          <a:endParaRPr lang="ru-RU"/>
        </a:p>
      </dgm:t>
    </dgm:pt>
    <dgm:pt modelId="{69E338C5-DEC0-4C43-94F7-B0D20988C57D}">
      <dgm:prSet custT="1"/>
      <dgm:spPr/>
      <dgm:t>
        <a:bodyPr/>
        <a:lstStyle/>
        <a:p>
          <a:r>
            <a:rPr lang="ru-RU" sz="2800" dirty="0" smtClean="0"/>
            <a:t>Средств </a:t>
          </a:r>
          <a:r>
            <a:rPr lang="ru-RU" sz="2800" dirty="0" err="1" smtClean="0"/>
            <a:t>софинансировния</a:t>
          </a:r>
          <a:r>
            <a:rPr lang="ru-RU" sz="2800" dirty="0" smtClean="0"/>
            <a:t> использовано: 12 309,8 тыс. руб. </a:t>
          </a:r>
          <a:endParaRPr lang="en-US" sz="2800" dirty="0" smtClean="0"/>
        </a:p>
        <a:p>
          <a:r>
            <a:rPr lang="ru-RU" sz="2800" dirty="0" smtClean="0"/>
            <a:t>План: 78 302 тыс. руб.  % от планового итога: 15,7%.</a:t>
          </a:r>
          <a:endParaRPr lang="ru-RU" sz="2800" dirty="0"/>
        </a:p>
      </dgm:t>
    </dgm:pt>
    <dgm:pt modelId="{B507F11C-B46B-4EDD-BDA7-617F05F90FDF}" type="parTrans" cxnId="{4C2B2747-AD5C-4026-92B7-8E09CA77FA34}">
      <dgm:prSet/>
      <dgm:spPr/>
      <dgm:t>
        <a:bodyPr/>
        <a:lstStyle/>
        <a:p>
          <a:endParaRPr lang="ru-RU"/>
        </a:p>
      </dgm:t>
    </dgm:pt>
    <dgm:pt modelId="{8BE2713B-F9EA-4A31-9A89-46FC66FCC03D}" type="sibTrans" cxnId="{4C2B2747-AD5C-4026-92B7-8E09CA77FA34}">
      <dgm:prSet/>
      <dgm:spPr/>
      <dgm:t>
        <a:bodyPr/>
        <a:lstStyle/>
        <a:p>
          <a:endParaRPr lang="ru-RU"/>
        </a:p>
      </dgm:t>
    </dgm:pt>
    <dgm:pt modelId="{1DF2AC5E-7125-4447-A778-8A9E90315297}">
      <dgm:prSet custT="1"/>
      <dgm:spPr/>
      <dgm:t>
        <a:bodyPr/>
        <a:lstStyle/>
        <a:p>
          <a:r>
            <a:rPr lang="ru-RU" sz="2400" b="1" dirty="0" smtClean="0"/>
            <a:t>Целевой показатель прошедших обучение:</a:t>
          </a:r>
          <a:endParaRPr lang="en-US" sz="2400" b="1" dirty="0" smtClean="0"/>
        </a:p>
        <a:p>
          <a:r>
            <a:rPr lang="ru-RU" sz="2400" b="1" dirty="0" smtClean="0"/>
            <a:t>План: 62 995 чел. Предоставлено подтверждений: 9 950 чел.       % от планового итога: 15,8%.</a:t>
          </a:r>
          <a:endParaRPr lang="en-US" sz="2400" b="1" dirty="0" smtClean="0"/>
        </a:p>
      </dgm:t>
    </dgm:pt>
    <dgm:pt modelId="{B26CCFD6-920A-4B96-BA7A-CF793B7295F7}" type="parTrans" cxnId="{88E0CBE5-3BD4-4F39-9804-399AF29C3A03}">
      <dgm:prSet/>
      <dgm:spPr/>
      <dgm:t>
        <a:bodyPr/>
        <a:lstStyle/>
        <a:p>
          <a:endParaRPr lang="ru-RU"/>
        </a:p>
      </dgm:t>
    </dgm:pt>
    <dgm:pt modelId="{8BCD8DBD-7C3C-4315-A10B-8142B954D682}" type="sibTrans" cxnId="{88E0CBE5-3BD4-4F39-9804-399AF29C3A03}">
      <dgm:prSet/>
      <dgm:spPr/>
      <dgm:t>
        <a:bodyPr/>
        <a:lstStyle/>
        <a:p>
          <a:endParaRPr lang="ru-RU"/>
        </a:p>
      </dgm:t>
    </dgm:pt>
    <dgm:pt modelId="{89F78BC2-EBBB-4B33-B16E-8EEE16C9CD22}" type="pres">
      <dgm:prSet presAssocID="{3AF2C73B-4616-4CCD-AA6F-95E11D088694}" presName="Name0" presStyleCnt="0">
        <dgm:presLayoutVars>
          <dgm:dir/>
          <dgm:animLvl val="lvl"/>
          <dgm:resizeHandles val="exact"/>
        </dgm:presLayoutVars>
      </dgm:prSet>
      <dgm:spPr/>
      <dgm:t>
        <a:bodyPr/>
        <a:lstStyle/>
        <a:p>
          <a:endParaRPr lang="ru-RU"/>
        </a:p>
      </dgm:t>
    </dgm:pt>
    <dgm:pt modelId="{BFCC7048-43B4-4B22-AB20-DF2FA088266E}" type="pres">
      <dgm:prSet presAssocID="{DB9805B2-A111-4AB5-84EC-095B33485B11}" presName="linNode" presStyleCnt="0"/>
      <dgm:spPr/>
    </dgm:pt>
    <dgm:pt modelId="{2CEE8093-1963-4DD3-B022-A8954048231A}" type="pres">
      <dgm:prSet presAssocID="{DB9805B2-A111-4AB5-84EC-095B33485B11}" presName="parentText" presStyleLbl="node1" presStyleIdx="0" presStyleCnt="3" custScaleX="277778" custScaleY="50118" custLinFactNeighborX="1413" custLinFactNeighborY="-1486">
        <dgm:presLayoutVars>
          <dgm:chMax val="1"/>
          <dgm:bulletEnabled val="1"/>
        </dgm:presLayoutVars>
      </dgm:prSet>
      <dgm:spPr/>
      <dgm:t>
        <a:bodyPr/>
        <a:lstStyle/>
        <a:p>
          <a:endParaRPr lang="ru-RU"/>
        </a:p>
      </dgm:t>
    </dgm:pt>
    <dgm:pt modelId="{6B631BBC-9AD2-4F3A-9D3E-2A56293D9583}" type="pres">
      <dgm:prSet presAssocID="{71D9AAF0-A3C1-41D7-A630-276A0750F72C}" presName="sp" presStyleCnt="0"/>
      <dgm:spPr/>
    </dgm:pt>
    <dgm:pt modelId="{98FBD6B1-933E-4938-8A0E-C23859B5AFE4}" type="pres">
      <dgm:prSet presAssocID="{69E338C5-DEC0-4C43-94F7-B0D20988C57D}" presName="linNode" presStyleCnt="0"/>
      <dgm:spPr/>
    </dgm:pt>
    <dgm:pt modelId="{21097E9F-714B-41E3-B58F-37E7E0488596}" type="pres">
      <dgm:prSet presAssocID="{69E338C5-DEC0-4C43-94F7-B0D20988C57D}" presName="parentText" presStyleLbl="node1" presStyleIdx="1" presStyleCnt="3" custScaleX="277778" custScaleY="38110" custLinFactNeighborX="-571" custLinFactNeighborY="-2535">
        <dgm:presLayoutVars>
          <dgm:chMax val="1"/>
          <dgm:bulletEnabled val="1"/>
        </dgm:presLayoutVars>
      </dgm:prSet>
      <dgm:spPr/>
      <dgm:t>
        <a:bodyPr/>
        <a:lstStyle/>
        <a:p>
          <a:endParaRPr lang="ru-RU"/>
        </a:p>
      </dgm:t>
    </dgm:pt>
    <dgm:pt modelId="{1AC31123-E9AE-44DB-97D6-F0F7613CC360}" type="pres">
      <dgm:prSet presAssocID="{8BE2713B-F9EA-4A31-9A89-46FC66FCC03D}" presName="sp" presStyleCnt="0"/>
      <dgm:spPr/>
    </dgm:pt>
    <dgm:pt modelId="{D044E8AB-C244-4E55-BDB6-AE94420F3511}" type="pres">
      <dgm:prSet presAssocID="{1DF2AC5E-7125-4447-A778-8A9E90315297}" presName="linNode" presStyleCnt="0"/>
      <dgm:spPr/>
    </dgm:pt>
    <dgm:pt modelId="{2CA83C02-AE2F-4953-8488-548AD1A45B41}" type="pres">
      <dgm:prSet presAssocID="{1DF2AC5E-7125-4447-A778-8A9E90315297}" presName="parentText" presStyleLbl="node1" presStyleIdx="2" presStyleCnt="3" custScaleX="277778" custLinFactNeighborX="-1648" custLinFactNeighborY="990">
        <dgm:presLayoutVars>
          <dgm:chMax val="1"/>
          <dgm:bulletEnabled val="1"/>
        </dgm:presLayoutVars>
      </dgm:prSet>
      <dgm:spPr/>
      <dgm:t>
        <a:bodyPr/>
        <a:lstStyle/>
        <a:p>
          <a:endParaRPr lang="ru-RU"/>
        </a:p>
      </dgm:t>
    </dgm:pt>
  </dgm:ptLst>
  <dgm:cxnLst>
    <dgm:cxn modelId="{CC54B5F1-43A1-4806-B4B1-062DDC2F496B}" type="presOf" srcId="{1DF2AC5E-7125-4447-A778-8A9E90315297}" destId="{2CA83C02-AE2F-4953-8488-548AD1A45B41}" srcOrd="0" destOrd="0" presId="urn:microsoft.com/office/officeart/2005/8/layout/vList5"/>
    <dgm:cxn modelId="{4C2B2747-AD5C-4026-92B7-8E09CA77FA34}" srcId="{3AF2C73B-4616-4CCD-AA6F-95E11D088694}" destId="{69E338C5-DEC0-4C43-94F7-B0D20988C57D}" srcOrd="1" destOrd="0" parTransId="{B507F11C-B46B-4EDD-BDA7-617F05F90FDF}" sibTransId="{8BE2713B-F9EA-4A31-9A89-46FC66FCC03D}"/>
    <dgm:cxn modelId="{7FA6238D-C0A0-4907-A83A-0A2532618CE0}" type="presOf" srcId="{DB9805B2-A111-4AB5-84EC-095B33485B11}" destId="{2CEE8093-1963-4DD3-B022-A8954048231A}" srcOrd="0" destOrd="0" presId="urn:microsoft.com/office/officeart/2005/8/layout/vList5"/>
    <dgm:cxn modelId="{F75B9734-DBF4-40C8-8961-5DAA2928B403}" srcId="{3AF2C73B-4616-4CCD-AA6F-95E11D088694}" destId="{DB9805B2-A111-4AB5-84EC-095B33485B11}" srcOrd="0" destOrd="0" parTransId="{8EA4A062-6333-4AB8-99C2-E528D1E9086A}" sibTransId="{71D9AAF0-A3C1-41D7-A630-276A0750F72C}"/>
    <dgm:cxn modelId="{3E86C0F4-C250-457B-8443-DBA2E4C5E9A9}" type="presOf" srcId="{3AF2C73B-4616-4CCD-AA6F-95E11D088694}" destId="{89F78BC2-EBBB-4B33-B16E-8EEE16C9CD22}" srcOrd="0" destOrd="0" presId="urn:microsoft.com/office/officeart/2005/8/layout/vList5"/>
    <dgm:cxn modelId="{F10CEE5A-650E-4B4C-8B9E-7225AEB84D1E}" type="presOf" srcId="{69E338C5-DEC0-4C43-94F7-B0D20988C57D}" destId="{21097E9F-714B-41E3-B58F-37E7E0488596}" srcOrd="0" destOrd="0" presId="urn:microsoft.com/office/officeart/2005/8/layout/vList5"/>
    <dgm:cxn modelId="{88E0CBE5-3BD4-4F39-9804-399AF29C3A03}" srcId="{3AF2C73B-4616-4CCD-AA6F-95E11D088694}" destId="{1DF2AC5E-7125-4447-A778-8A9E90315297}" srcOrd="2" destOrd="0" parTransId="{B26CCFD6-920A-4B96-BA7A-CF793B7295F7}" sibTransId="{8BCD8DBD-7C3C-4315-A10B-8142B954D682}"/>
    <dgm:cxn modelId="{AA299145-A99F-46C7-8282-F6E43B6AF9B7}" type="presParOf" srcId="{89F78BC2-EBBB-4B33-B16E-8EEE16C9CD22}" destId="{BFCC7048-43B4-4B22-AB20-DF2FA088266E}" srcOrd="0" destOrd="0" presId="urn:microsoft.com/office/officeart/2005/8/layout/vList5"/>
    <dgm:cxn modelId="{45E77E05-2F97-43F9-ACD5-253688BFBDFD}" type="presParOf" srcId="{BFCC7048-43B4-4B22-AB20-DF2FA088266E}" destId="{2CEE8093-1963-4DD3-B022-A8954048231A}" srcOrd="0" destOrd="0" presId="urn:microsoft.com/office/officeart/2005/8/layout/vList5"/>
    <dgm:cxn modelId="{DA237066-3CD7-42F6-AFCC-DBC9E874DA58}" type="presParOf" srcId="{89F78BC2-EBBB-4B33-B16E-8EEE16C9CD22}" destId="{6B631BBC-9AD2-4F3A-9D3E-2A56293D9583}" srcOrd="1" destOrd="0" presId="urn:microsoft.com/office/officeart/2005/8/layout/vList5"/>
    <dgm:cxn modelId="{8ED829C5-7951-40F2-B7AE-43F50C1E7612}" type="presParOf" srcId="{89F78BC2-EBBB-4B33-B16E-8EEE16C9CD22}" destId="{98FBD6B1-933E-4938-8A0E-C23859B5AFE4}" srcOrd="2" destOrd="0" presId="urn:microsoft.com/office/officeart/2005/8/layout/vList5"/>
    <dgm:cxn modelId="{E84F9EE4-74D9-4261-94D5-D4791DFB3C35}" type="presParOf" srcId="{98FBD6B1-933E-4938-8A0E-C23859B5AFE4}" destId="{21097E9F-714B-41E3-B58F-37E7E0488596}" srcOrd="0" destOrd="0" presId="urn:microsoft.com/office/officeart/2005/8/layout/vList5"/>
    <dgm:cxn modelId="{EFFFD771-1D05-4A71-B380-21AE0CA3E0D5}" type="presParOf" srcId="{89F78BC2-EBBB-4B33-B16E-8EEE16C9CD22}" destId="{1AC31123-E9AE-44DB-97D6-F0F7613CC360}" srcOrd="3" destOrd="0" presId="urn:microsoft.com/office/officeart/2005/8/layout/vList5"/>
    <dgm:cxn modelId="{7CA507C3-E1D0-46B7-A3B3-2D16CCA671EE}" type="presParOf" srcId="{89F78BC2-EBBB-4B33-B16E-8EEE16C9CD22}" destId="{D044E8AB-C244-4E55-BDB6-AE94420F3511}" srcOrd="4" destOrd="0" presId="urn:microsoft.com/office/officeart/2005/8/layout/vList5"/>
    <dgm:cxn modelId="{E490F5A3-DD5C-484E-BC38-290CE52983DA}" type="presParOf" srcId="{D044E8AB-C244-4E55-BDB6-AE94420F3511}" destId="{2CA83C02-AE2F-4953-8488-548AD1A45B4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F2C73B-4616-4CCD-AA6F-95E11D08869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857E8C11-22EA-4D4A-927B-471C71EACD0C}">
      <dgm:prSet/>
      <dgm:spPr/>
      <dgm:t>
        <a:bodyPr/>
        <a:lstStyle/>
        <a:p>
          <a:r>
            <a:rPr lang="ru-RU" b="0" i="0" dirty="0" smtClean="0"/>
            <a:t>Продуктивность расходования гранта (оценивает </a:t>
          </a:r>
          <a:r>
            <a:rPr lang="ru-RU" b="0" i="0" dirty="0" err="1" smtClean="0"/>
            <a:t>затратность</a:t>
          </a:r>
          <a:r>
            <a:rPr lang="ru-RU" b="0" i="0" dirty="0" smtClean="0"/>
            <a:t> реализации проекта Получателем из средств бюджета (гранта) на достижение результата (целевого показателя) предоставления гранта. Продуктивность определяется как отношение общего объема затраченных средств гранта к количеству учеников и работников русских школ за рубежом прошедших обучение. В </a:t>
          </a:r>
          <a:r>
            <a:rPr lang="ru-RU" dirty="0" smtClean="0"/>
            <a:t>соответствии с плановыми показателями:          4 916 руб. на одного обученного). </a:t>
          </a:r>
          <a:endParaRPr lang="ru-RU" dirty="0"/>
        </a:p>
      </dgm:t>
    </dgm:pt>
    <dgm:pt modelId="{C1F4F7D8-A6A2-4B37-955A-845AB17E418D}" type="parTrans" cxnId="{BC724C08-9718-483B-B6FF-36379731A380}">
      <dgm:prSet/>
      <dgm:spPr/>
      <dgm:t>
        <a:bodyPr/>
        <a:lstStyle/>
        <a:p>
          <a:endParaRPr lang="ru-RU"/>
        </a:p>
      </dgm:t>
    </dgm:pt>
    <dgm:pt modelId="{44C0687F-3B52-4113-947D-EDCB4C14CCC2}" type="sibTrans" cxnId="{BC724C08-9718-483B-B6FF-36379731A380}">
      <dgm:prSet/>
      <dgm:spPr/>
      <dgm:t>
        <a:bodyPr/>
        <a:lstStyle/>
        <a:p>
          <a:endParaRPr lang="ru-RU"/>
        </a:p>
      </dgm:t>
    </dgm:pt>
    <dgm:pt modelId="{02C61770-2BB8-4AAB-AEF9-E83DB881C2D8}">
      <dgm:prSet/>
      <dgm:spPr/>
      <dgm:t>
        <a:bodyPr/>
        <a:lstStyle/>
        <a:p>
          <a:r>
            <a:rPr lang="ru-RU" b="0" i="0" dirty="0" smtClean="0"/>
            <a:t>Продуктивность расходования гранта в соответствии с фактическими промежуточными показателями: </a:t>
          </a:r>
          <a:r>
            <a:rPr lang="ru-RU" dirty="0" smtClean="0"/>
            <a:t>6 409 руб. на одного обученного. </a:t>
          </a:r>
          <a:endParaRPr lang="ru-RU" dirty="0"/>
        </a:p>
      </dgm:t>
    </dgm:pt>
    <dgm:pt modelId="{6BCBBB73-457D-4C3D-845F-F45311DA3311}" type="parTrans" cxnId="{A87FAF73-1504-44BE-AE79-D7ABE4FB4E0D}">
      <dgm:prSet/>
      <dgm:spPr/>
      <dgm:t>
        <a:bodyPr/>
        <a:lstStyle/>
        <a:p>
          <a:endParaRPr lang="ru-RU"/>
        </a:p>
      </dgm:t>
    </dgm:pt>
    <dgm:pt modelId="{440A71CC-E9BD-47DE-8954-6005A77BCEF4}" type="sibTrans" cxnId="{A87FAF73-1504-44BE-AE79-D7ABE4FB4E0D}">
      <dgm:prSet/>
      <dgm:spPr/>
      <dgm:t>
        <a:bodyPr/>
        <a:lstStyle/>
        <a:p>
          <a:endParaRPr lang="ru-RU"/>
        </a:p>
      </dgm:t>
    </dgm:pt>
    <dgm:pt modelId="{09300DDE-0266-400F-ADA7-3CA9EA3240E9}">
      <dgm:prSet/>
      <dgm:spPr/>
      <dgm:t>
        <a:bodyPr/>
        <a:lstStyle/>
        <a:p>
          <a:r>
            <a:rPr lang="ru-RU" dirty="0" smtClean="0"/>
            <a:t>Возможность у каждого Получателя к улучшению показателя продуктивности: предоставить данные о дополнительном количестве обученных в соответствии с требованиями.</a:t>
          </a:r>
          <a:endParaRPr lang="ru-RU" dirty="0"/>
        </a:p>
      </dgm:t>
    </dgm:pt>
    <dgm:pt modelId="{218EE907-A878-4BD3-8DED-DACB947A7DDA}" type="parTrans" cxnId="{5E71EBC4-F225-4E19-9C5D-00C207737730}">
      <dgm:prSet/>
      <dgm:spPr/>
      <dgm:t>
        <a:bodyPr/>
        <a:lstStyle/>
        <a:p>
          <a:endParaRPr lang="ru-RU"/>
        </a:p>
      </dgm:t>
    </dgm:pt>
    <dgm:pt modelId="{C3BAF327-4CAD-4C15-ABD7-AA07A453A747}" type="sibTrans" cxnId="{5E71EBC4-F225-4E19-9C5D-00C207737730}">
      <dgm:prSet/>
      <dgm:spPr/>
      <dgm:t>
        <a:bodyPr/>
        <a:lstStyle/>
        <a:p>
          <a:endParaRPr lang="ru-RU"/>
        </a:p>
      </dgm:t>
    </dgm:pt>
    <dgm:pt modelId="{89F78BC2-EBBB-4B33-B16E-8EEE16C9CD22}" type="pres">
      <dgm:prSet presAssocID="{3AF2C73B-4616-4CCD-AA6F-95E11D088694}" presName="Name0" presStyleCnt="0">
        <dgm:presLayoutVars>
          <dgm:dir/>
          <dgm:animLvl val="lvl"/>
          <dgm:resizeHandles val="exact"/>
        </dgm:presLayoutVars>
      </dgm:prSet>
      <dgm:spPr/>
      <dgm:t>
        <a:bodyPr/>
        <a:lstStyle/>
        <a:p>
          <a:endParaRPr lang="ru-RU"/>
        </a:p>
      </dgm:t>
    </dgm:pt>
    <dgm:pt modelId="{C318066F-001B-4350-BB64-E6CC936E3DD3}" type="pres">
      <dgm:prSet presAssocID="{857E8C11-22EA-4D4A-927B-471C71EACD0C}" presName="linNode" presStyleCnt="0"/>
      <dgm:spPr/>
    </dgm:pt>
    <dgm:pt modelId="{6A08D802-CD4D-46D8-BB59-EE6F1C49C008}" type="pres">
      <dgm:prSet presAssocID="{857E8C11-22EA-4D4A-927B-471C71EACD0C}" presName="parentText" presStyleLbl="node1" presStyleIdx="0" presStyleCnt="3" custScaleX="277778">
        <dgm:presLayoutVars>
          <dgm:chMax val="1"/>
          <dgm:bulletEnabled val="1"/>
        </dgm:presLayoutVars>
      </dgm:prSet>
      <dgm:spPr/>
      <dgm:t>
        <a:bodyPr/>
        <a:lstStyle/>
        <a:p>
          <a:endParaRPr lang="ru-RU"/>
        </a:p>
      </dgm:t>
    </dgm:pt>
    <dgm:pt modelId="{EC1F462F-F46D-4F01-B53C-F2D71536DBD8}" type="pres">
      <dgm:prSet presAssocID="{44C0687F-3B52-4113-947D-EDCB4C14CCC2}" presName="sp" presStyleCnt="0"/>
      <dgm:spPr/>
    </dgm:pt>
    <dgm:pt modelId="{F0CA3EE6-8A60-480E-AB23-1946EE4788C3}" type="pres">
      <dgm:prSet presAssocID="{02C61770-2BB8-4AAB-AEF9-E83DB881C2D8}" presName="linNode" presStyleCnt="0"/>
      <dgm:spPr/>
    </dgm:pt>
    <dgm:pt modelId="{4922B791-6389-4264-9330-4611F6DC7804}" type="pres">
      <dgm:prSet presAssocID="{02C61770-2BB8-4AAB-AEF9-E83DB881C2D8}" presName="parentText" presStyleLbl="node1" presStyleIdx="1" presStyleCnt="3" custScaleX="277778">
        <dgm:presLayoutVars>
          <dgm:chMax val="1"/>
          <dgm:bulletEnabled val="1"/>
        </dgm:presLayoutVars>
      </dgm:prSet>
      <dgm:spPr/>
      <dgm:t>
        <a:bodyPr/>
        <a:lstStyle/>
        <a:p>
          <a:endParaRPr lang="ru-RU"/>
        </a:p>
      </dgm:t>
    </dgm:pt>
    <dgm:pt modelId="{625568F4-9100-4154-B21D-F5E7574467D8}" type="pres">
      <dgm:prSet presAssocID="{440A71CC-E9BD-47DE-8954-6005A77BCEF4}" presName="sp" presStyleCnt="0"/>
      <dgm:spPr/>
    </dgm:pt>
    <dgm:pt modelId="{6428D479-AFEE-46F0-88DB-E28AD68B42C2}" type="pres">
      <dgm:prSet presAssocID="{09300DDE-0266-400F-ADA7-3CA9EA3240E9}" presName="linNode" presStyleCnt="0"/>
      <dgm:spPr/>
    </dgm:pt>
    <dgm:pt modelId="{923865C2-3DC7-4382-A65F-A9FB2CCA60EB}" type="pres">
      <dgm:prSet presAssocID="{09300DDE-0266-400F-ADA7-3CA9EA3240E9}" presName="parentText" presStyleLbl="node1" presStyleIdx="2" presStyleCnt="3" custScaleX="277778">
        <dgm:presLayoutVars>
          <dgm:chMax val="1"/>
          <dgm:bulletEnabled val="1"/>
        </dgm:presLayoutVars>
      </dgm:prSet>
      <dgm:spPr/>
      <dgm:t>
        <a:bodyPr/>
        <a:lstStyle/>
        <a:p>
          <a:endParaRPr lang="ru-RU"/>
        </a:p>
      </dgm:t>
    </dgm:pt>
  </dgm:ptLst>
  <dgm:cxnLst>
    <dgm:cxn modelId="{911DF1F8-6D3D-4218-B1DE-B6AE1D9A33A7}" type="presOf" srcId="{857E8C11-22EA-4D4A-927B-471C71EACD0C}" destId="{6A08D802-CD4D-46D8-BB59-EE6F1C49C008}" srcOrd="0" destOrd="0" presId="urn:microsoft.com/office/officeart/2005/8/layout/vList5"/>
    <dgm:cxn modelId="{AB19EC43-2292-4F5F-8BFA-8264E0295DF3}" type="presOf" srcId="{02C61770-2BB8-4AAB-AEF9-E83DB881C2D8}" destId="{4922B791-6389-4264-9330-4611F6DC7804}" srcOrd="0" destOrd="0" presId="urn:microsoft.com/office/officeart/2005/8/layout/vList5"/>
    <dgm:cxn modelId="{53845C72-E03B-4052-94CC-97DBBD460B36}" type="presOf" srcId="{09300DDE-0266-400F-ADA7-3CA9EA3240E9}" destId="{923865C2-3DC7-4382-A65F-A9FB2CCA60EB}" srcOrd="0" destOrd="0" presId="urn:microsoft.com/office/officeart/2005/8/layout/vList5"/>
    <dgm:cxn modelId="{BC724C08-9718-483B-B6FF-36379731A380}" srcId="{3AF2C73B-4616-4CCD-AA6F-95E11D088694}" destId="{857E8C11-22EA-4D4A-927B-471C71EACD0C}" srcOrd="0" destOrd="0" parTransId="{C1F4F7D8-A6A2-4B37-955A-845AB17E418D}" sibTransId="{44C0687F-3B52-4113-947D-EDCB4C14CCC2}"/>
    <dgm:cxn modelId="{A87FAF73-1504-44BE-AE79-D7ABE4FB4E0D}" srcId="{3AF2C73B-4616-4CCD-AA6F-95E11D088694}" destId="{02C61770-2BB8-4AAB-AEF9-E83DB881C2D8}" srcOrd="1" destOrd="0" parTransId="{6BCBBB73-457D-4C3D-845F-F45311DA3311}" sibTransId="{440A71CC-E9BD-47DE-8954-6005A77BCEF4}"/>
    <dgm:cxn modelId="{5E71EBC4-F225-4E19-9C5D-00C207737730}" srcId="{3AF2C73B-4616-4CCD-AA6F-95E11D088694}" destId="{09300DDE-0266-400F-ADA7-3CA9EA3240E9}" srcOrd="2" destOrd="0" parTransId="{218EE907-A878-4BD3-8DED-DACB947A7DDA}" sibTransId="{C3BAF327-4CAD-4C15-ABD7-AA07A453A747}"/>
    <dgm:cxn modelId="{99E78742-28A4-487F-8D07-D12170377A63}" type="presOf" srcId="{3AF2C73B-4616-4CCD-AA6F-95E11D088694}" destId="{89F78BC2-EBBB-4B33-B16E-8EEE16C9CD22}" srcOrd="0" destOrd="0" presId="urn:microsoft.com/office/officeart/2005/8/layout/vList5"/>
    <dgm:cxn modelId="{D0A8FF14-2DB5-413B-9A50-A0FDF7B494D2}" type="presParOf" srcId="{89F78BC2-EBBB-4B33-B16E-8EEE16C9CD22}" destId="{C318066F-001B-4350-BB64-E6CC936E3DD3}" srcOrd="0" destOrd="0" presId="urn:microsoft.com/office/officeart/2005/8/layout/vList5"/>
    <dgm:cxn modelId="{5CB151AF-101D-4BF5-A57A-CE2B81FD30E5}" type="presParOf" srcId="{C318066F-001B-4350-BB64-E6CC936E3DD3}" destId="{6A08D802-CD4D-46D8-BB59-EE6F1C49C008}" srcOrd="0" destOrd="0" presId="urn:microsoft.com/office/officeart/2005/8/layout/vList5"/>
    <dgm:cxn modelId="{932C8992-E72A-4A43-9AE4-6703378B414D}" type="presParOf" srcId="{89F78BC2-EBBB-4B33-B16E-8EEE16C9CD22}" destId="{EC1F462F-F46D-4F01-B53C-F2D71536DBD8}" srcOrd="1" destOrd="0" presId="urn:microsoft.com/office/officeart/2005/8/layout/vList5"/>
    <dgm:cxn modelId="{9CCE9A1D-9AAD-4720-806E-15B9B02EDEB1}" type="presParOf" srcId="{89F78BC2-EBBB-4B33-B16E-8EEE16C9CD22}" destId="{F0CA3EE6-8A60-480E-AB23-1946EE4788C3}" srcOrd="2" destOrd="0" presId="urn:microsoft.com/office/officeart/2005/8/layout/vList5"/>
    <dgm:cxn modelId="{C15CB00B-7CD0-48D3-A864-D20C61F2EC7D}" type="presParOf" srcId="{F0CA3EE6-8A60-480E-AB23-1946EE4788C3}" destId="{4922B791-6389-4264-9330-4611F6DC7804}" srcOrd="0" destOrd="0" presId="urn:microsoft.com/office/officeart/2005/8/layout/vList5"/>
    <dgm:cxn modelId="{2C1A59A3-B39D-46F2-87D7-589DFB170170}" type="presParOf" srcId="{89F78BC2-EBBB-4B33-B16E-8EEE16C9CD22}" destId="{625568F4-9100-4154-B21D-F5E7574467D8}" srcOrd="3" destOrd="0" presId="urn:microsoft.com/office/officeart/2005/8/layout/vList5"/>
    <dgm:cxn modelId="{8CDF6E9A-7C89-48DB-8931-755CF593E386}" type="presParOf" srcId="{89F78BC2-EBBB-4B33-B16E-8EEE16C9CD22}" destId="{6428D479-AFEE-46F0-88DB-E28AD68B42C2}" srcOrd="4" destOrd="0" presId="urn:microsoft.com/office/officeart/2005/8/layout/vList5"/>
    <dgm:cxn modelId="{EE2232F8-A4BB-4BA9-91ED-3B4038DD0031}" type="presParOf" srcId="{6428D479-AFEE-46F0-88DB-E28AD68B42C2}" destId="{923865C2-3DC7-4382-A65F-A9FB2CCA60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E8093-1963-4DD3-B022-A8954048231A}">
      <dsp:nvSpPr>
        <dsp:cNvPr id="0" name=""/>
        <dsp:cNvSpPr/>
      </dsp:nvSpPr>
      <dsp:spPr>
        <a:xfrm>
          <a:off x="10122" y="0"/>
          <a:ext cx="10363616" cy="13913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ru-RU" sz="2800" kern="1200" dirty="0" smtClean="0"/>
            <a:t>Средств грантов использовано: 63 778,9 тыс.</a:t>
          </a:r>
          <a:r>
            <a:rPr lang="en-US" sz="2800" kern="1200" dirty="0" smtClean="0"/>
            <a:t> </a:t>
          </a:r>
          <a:r>
            <a:rPr lang="ru-RU" sz="2800" kern="1200" dirty="0" smtClean="0"/>
            <a:t>руб.</a:t>
          </a:r>
          <a:endParaRPr lang="en-US" sz="2800" kern="1200" dirty="0" smtClean="0"/>
        </a:p>
        <a:p>
          <a:pPr lvl="0" algn="ctr" defTabSz="1244600">
            <a:lnSpc>
              <a:spcPct val="90000"/>
            </a:lnSpc>
            <a:spcBef>
              <a:spcPct val="0"/>
            </a:spcBef>
            <a:spcAft>
              <a:spcPct val="35000"/>
            </a:spcAft>
          </a:pPr>
          <a:r>
            <a:rPr lang="ru-RU" sz="2800" kern="1200" dirty="0" smtClean="0"/>
            <a:t>План: </a:t>
          </a:r>
          <a:r>
            <a:rPr lang="en-US" sz="2800" kern="1200" dirty="0" smtClean="0"/>
            <a:t>309</a:t>
          </a:r>
          <a:r>
            <a:rPr lang="ru-RU" sz="2800" kern="1200" dirty="0" smtClean="0"/>
            <a:t> </a:t>
          </a:r>
          <a:r>
            <a:rPr lang="en-US" sz="2800" kern="1200" dirty="0" smtClean="0"/>
            <a:t>729</a:t>
          </a:r>
          <a:r>
            <a:rPr lang="ru-RU" sz="2800" kern="1200" dirty="0" smtClean="0"/>
            <a:t>,</a:t>
          </a:r>
          <a:r>
            <a:rPr lang="en-US" sz="2800" kern="1200" dirty="0" smtClean="0"/>
            <a:t>6</a:t>
          </a:r>
          <a:r>
            <a:rPr lang="ru-RU" sz="2800" kern="1200" dirty="0" smtClean="0"/>
            <a:t> тыс.</a:t>
          </a:r>
          <a:r>
            <a:rPr lang="en-US" sz="2800" kern="1200" dirty="0" smtClean="0"/>
            <a:t> </a:t>
          </a:r>
          <a:r>
            <a:rPr lang="ru-RU" sz="2800" kern="1200" dirty="0" smtClean="0"/>
            <a:t>руб.  % от планового итога: 20,6%.</a:t>
          </a:r>
          <a:endParaRPr lang="ru-RU" sz="2800" kern="1200" dirty="0"/>
        </a:p>
      </dsp:txBody>
      <dsp:txXfrm>
        <a:off x="78041" y="67919"/>
        <a:ext cx="10227778" cy="1255497"/>
      </dsp:txXfrm>
    </dsp:sp>
    <dsp:sp modelId="{21097E9F-714B-41E3-B58F-37E7E0488596}">
      <dsp:nvSpPr>
        <dsp:cNvPr id="0" name=""/>
        <dsp:cNvSpPr/>
      </dsp:nvSpPr>
      <dsp:spPr>
        <a:xfrm>
          <a:off x="0" y="1462843"/>
          <a:ext cx="10363616" cy="10579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ru-RU" sz="2800" kern="1200" dirty="0" smtClean="0"/>
            <a:t>Средств </a:t>
          </a:r>
          <a:r>
            <a:rPr lang="ru-RU" sz="2800" kern="1200" dirty="0" err="1" smtClean="0"/>
            <a:t>софинансировния</a:t>
          </a:r>
          <a:r>
            <a:rPr lang="ru-RU" sz="2800" kern="1200" dirty="0" smtClean="0"/>
            <a:t> использовано: 12 309,8 тыс. руб. </a:t>
          </a:r>
          <a:endParaRPr lang="en-US" sz="2800" kern="1200" dirty="0" smtClean="0"/>
        </a:p>
        <a:p>
          <a:pPr lvl="0" algn="ctr" defTabSz="1244600">
            <a:lnSpc>
              <a:spcPct val="90000"/>
            </a:lnSpc>
            <a:spcBef>
              <a:spcPct val="0"/>
            </a:spcBef>
            <a:spcAft>
              <a:spcPct val="35000"/>
            </a:spcAft>
          </a:pPr>
          <a:r>
            <a:rPr lang="ru-RU" sz="2800" kern="1200" dirty="0" smtClean="0"/>
            <a:t>План: 78 302 тыс. руб.  % от планового итога: 15,7%.</a:t>
          </a:r>
          <a:endParaRPr lang="ru-RU" sz="2800" kern="1200" dirty="0"/>
        </a:p>
      </dsp:txBody>
      <dsp:txXfrm>
        <a:off x="51646" y="1514489"/>
        <a:ext cx="10260324" cy="954687"/>
      </dsp:txXfrm>
    </dsp:sp>
    <dsp:sp modelId="{2CA83C02-AE2F-4953-8488-548AD1A45B41}">
      <dsp:nvSpPr>
        <dsp:cNvPr id="0" name=""/>
        <dsp:cNvSpPr/>
      </dsp:nvSpPr>
      <dsp:spPr>
        <a:xfrm>
          <a:off x="0" y="2733079"/>
          <a:ext cx="10363616" cy="2776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ru-RU" sz="2400" b="1" kern="1200" dirty="0" smtClean="0"/>
            <a:t>Целевой показатель прошедших обучение:</a:t>
          </a:r>
          <a:endParaRPr lang="en-US" sz="2400" b="1" kern="1200" dirty="0" smtClean="0"/>
        </a:p>
        <a:p>
          <a:pPr lvl="0" algn="ctr" defTabSz="1066800">
            <a:lnSpc>
              <a:spcPct val="90000"/>
            </a:lnSpc>
            <a:spcBef>
              <a:spcPct val="0"/>
            </a:spcBef>
            <a:spcAft>
              <a:spcPct val="35000"/>
            </a:spcAft>
          </a:pPr>
          <a:r>
            <a:rPr lang="ru-RU" sz="2400" b="1" kern="1200" dirty="0" smtClean="0"/>
            <a:t>План: 62 995 чел. Предоставлено подтверждений: 9 950 чел.       % от планового итога: 15,8%.</a:t>
          </a:r>
          <a:endParaRPr lang="en-US" sz="2400" b="1" kern="1200" dirty="0" smtClean="0"/>
        </a:p>
      </dsp:txBody>
      <dsp:txXfrm>
        <a:off x="135519" y="2868598"/>
        <a:ext cx="10092578" cy="25050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8D802-CD4D-46D8-BB59-EE6F1C49C008}">
      <dsp:nvSpPr>
        <dsp:cNvPr id="0" name=""/>
        <dsp:cNvSpPr/>
      </dsp:nvSpPr>
      <dsp:spPr>
        <a:xfrm>
          <a:off x="5061" y="2690"/>
          <a:ext cx="10363616" cy="17754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ru-RU" sz="1900" b="0" i="0" kern="1200" dirty="0" smtClean="0"/>
            <a:t>Продуктивность расходования гранта (оценивает </a:t>
          </a:r>
          <a:r>
            <a:rPr lang="ru-RU" sz="1900" b="0" i="0" kern="1200" dirty="0" err="1" smtClean="0"/>
            <a:t>затратность</a:t>
          </a:r>
          <a:r>
            <a:rPr lang="ru-RU" sz="1900" b="0" i="0" kern="1200" dirty="0" smtClean="0"/>
            <a:t> реализации проекта Получателем из средств бюджета (гранта) на достижение результата (целевого показателя) предоставления гранта. Продуктивность определяется как отношение общего объема затраченных средств гранта к количеству учеников и работников русских школ за рубежом прошедших обучение. В </a:t>
          </a:r>
          <a:r>
            <a:rPr lang="ru-RU" sz="1900" kern="1200" dirty="0" smtClean="0"/>
            <a:t>соответствии с плановыми показателями:          4 916 руб. на одного обученного). </a:t>
          </a:r>
          <a:endParaRPr lang="ru-RU" sz="1900" kern="1200" dirty="0"/>
        </a:p>
      </dsp:txBody>
      <dsp:txXfrm>
        <a:off x="91730" y="89359"/>
        <a:ext cx="10190278" cy="1602087"/>
      </dsp:txXfrm>
    </dsp:sp>
    <dsp:sp modelId="{4922B791-6389-4264-9330-4611F6DC7804}">
      <dsp:nvSpPr>
        <dsp:cNvPr id="0" name=""/>
        <dsp:cNvSpPr/>
      </dsp:nvSpPr>
      <dsp:spPr>
        <a:xfrm>
          <a:off x="5061" y="1866887"/>
          <a:ext cx="10363616" cy="17754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ru-RU" sz="1900" b="0" i="0" kern="1200" dirty="0" smtClean="0"/>
            <a:t>Продуктивность расходования гранта в соответствии с фактическими промежуточными показателями: </a:t>
          </a:r>
          <a:r>
            <a:rPr lang="ru-RU" sz="1900" kern="1200" dirty="0" smtClean="0"/>
            <a:t>6 409 руб. на одного обученного. </a:t>
          </a:r>
          <a:endParaRPr lang="ru-RU" sz="1900" kern="1200" dirty="0"/>
        </a:p>
      </dsp:txBody>
      <dsp:txXfrm>
        <a:off x="91730" y="1953556"/>
        <a:ext cx="10190278" cy="1602087"/>
      </dsp:txXfrm>
    </dsp:sp>
    <dsp:sp modelId="{923865C2-3DC7-4382-A65F-A9FB2CCA60EB}">
      <dsp:nvSpPr>
        <dsp:cNvPr id="0" name=""/>
        <dsp:cNvSpPr/>
      </dsp:nvSpPr>
      <dsp:spPr>
        <a:xfrm>
          <a:off x="5061" y="3731084"/>
          <a:ext cx="10363616" cy="17754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ru-RU" sz="1900" kern="1200" dirty="0" smtClean="0"/>
            <a:t>Возможность у каждого Получателя к улучшению показателя продуктивности: предоставить данные о дополнительном количестве обученных в соответствии с требованиями.</a:t>
          </a:r>
          <a:endParaRPr lang="ru-RU" sz="1900" kern="1200" dirty="0"/>
        </a:p>
      </dsp:txBody>
      <dsp:txXfrm>
        <a:off x="91730" y="3817753"/>
        <a:ext cx="10190278" cy="160208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27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07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87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94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F074AD-5A0D-40B4-813D-34862D7DF200}"/>
              </a:ext>
            </a:extLst>
          </p:cNvPr>
          <p:cNvSpPr/>
          <p:nvPr userDrawn="1"/>
        </p:nvSpPr>
        <p:spPr>
          <a:xfrm>
            <a:off x="0" y="-1"/>
            <a:ext cx="12192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
        <p:nvSpPr>
          <p:cNvPr id="9" name="Rectangle 8">
            <a:extLst>
              <a:ext uri="{FF2B5EF4-FFF2-40B4-BE49-F238E27FC236}">
                <a16:creationId xmlns:a16="http://schemas.microsoft.com/office/drawing/2014/main" id="{136F6D66-F2F9-4BF4-99F9-B1BA1142497F}"/>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287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AAB49C-82D6-462D-8630-09F94CD9C293}"/>
              </a:ext>
            </a:extLst>
          </p:cNvPr>
          <p:cNvSpPr/>
          <p:nvPr userDrawn="1"/>
        </p:nvSpPr>
        <p:spPr>
          <a:xfrm>
            <a:off x="0" y="-1"/>
            <a:ext cx="12192000" cy="653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28D265AB-C1BD-4CEB-AE14-D0E6C976BF8A}"/>
              </a:ext>
            </a:extLst>
          </p:cNvPr>
          <p:cNvSpPr/>
          <p:nvPr userDrawn="1"/>
        </p:nvSpPr>
        <p:spPr>
          <a:xfrm>
            <a:off x="722811" y="291737"/>
            <a:ext cx="10519955" cy="7720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9">
            <a:extLst>
              <a:ext uri="{FF2B5EF4-FFF2-40B4-BE49-F238E27FC236}">
                <a16:creationId xmlns:a16="http://schemas.microsoft.com/office/drawing/2014/main" id="{373C4845-8216-4B2A-A66E-536E74678B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6" name="Rectangle 5">
            <a:extLst>
              <a:ext uri="{FF2B5EF4-FFF2-40B4-BE49-F238E27FC236}">
                <a16:creationId xmlns:a16="http://schemas.microsoft.com/office/drawing/2014/main" id="{CFF96AC6-9B82-47F8-82E6-EA6FB9EA9653}"/>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84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89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590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id="{C07FBD2D-6A89-414D-85F9-7BB69D5020BD}"/>
              </a:ext>
            </a:extLst>
          </p:cNvPr>
          <p:cNvSpPr>
            <a:spLocks noChangeAspect="1"/>
          </p:cNvSpPr>
          <p:nvPr/>
        </p:nvSpPr>
        <p:spPr>
          <a:xfrm>
            <a:off x="8608025" y="14574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id="{B11ECC53-3D93-4507-89DA-7C96C5F98371}"/>
              </a:ext>
            </a:extLst>
          </p:cNvPr>
          <p:cNvSpPr>
            <a:spLocks noChangeAspect="1"/>
          </p:cNvSpPr>
          <p:nvPr userDrawn="1"/>
        </p:nvSpPr>
        <p:spPr>
          <a:xfrm flipH="1">
            <a:off x="681574" y="239085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1FCAD4D1-1D22-4C76-A670-F8AC37A106D2}"/>
              </a:ext>
            </a:extLst>
          </p:cNvPr>
          <p:cNvSpPr>
            <a:spLocks noGrp="1"/>
          </p:cNvSpPr>
          <p:nvPr>
            <p:ph type="pic" sz="quarter" idx="60" hasCustomPrompt="1"/>
          </p:nvPr>
        </p:nvSpPr>
        <p:spPr>
          <a:xfrm>
            <a:off x="9117565"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id="{C3AF9648-F60B-452B-86AC-AB13E224D3FD}"/>
              </a:ext>
            </a:extLst>
          </p:cNvPr>
          <p:cNvSpPr>
            <a:spLocks noChangeAspect="1"/>
          </p:cNvSpPr>
          <p:nvPr userDrawn="1"/>
        </p:nvSpPr>
        <p:spPr>
          <a:xfrm>
            <a:off x="4705886" y="43149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id="{ADE84C9C-AE4C-4919-85E3-27955132D9EC}"/>
              </a:ext>
            </a:extLst>
          </p:cNvPr>
          <p:cNvSpPr>
            <a:spLocks noGrp="1"/>
          </p:cNvSpPr>
          <p:nvPr>
            <p:ph type="pic" sz="quarter" idx="61" hasCustomPrompt="1"/>
          </p:nvPr>
        </p:nvSpPr>
        <p:spPr>
          <a:xfrm>
            <a:off x="5202790"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304129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AB178950-6460-489A-86E8-DA7944855983}"/>
              </a:ext>
            </a:extLst>
          </p:cNvPr>
          <p:cNvSpPr>
            <a:spLocks noGrp="1"/>
          </p:cNvSpPr>
          <p:nvPr>
            <p:ph type="pic" sz="quarter" idx="46" hasCustomPrompt="1"/>
          </p:nvPr>
        </p:nvSpPr>
        <p:spPr>
          <a:xfrm>
            <a:off x="1875633" y="1819076"/>
            <a:ext cx="9593277" cy="2645996"/>
          </a:xfrm>
          <a:custGeom>
            <a:avLst/>
            <a:gdLst>
              <a:gd name="connsiteX0" fmla="*/ 0 w 6913722"/>
              <a:gd name="connsiteY0" fmla="*/ 0 h 1800200"/>
              <a:gd name="connsiteX1" fmla="*/ 6913722 w 6913722"/>
              <a:gd name="connsiteY1" fmla="*/ 0 h 1800200"/>
              <a:gd name="connsiteX2" fmla="*/ 6913722 w 6913722"/>
              <a:gd name="connsiteY2" fmla="*/ 1800200 h 1800200"/>
              <a:gd name="connsiteX3" fmla="*/ 0 w 6913722"/>
              <a:gd name="connsiteY3" fmla="*/ 1800200 h 1800200"/>
              <a:gd name="connsiteX4" fmla="*/ 0 w 6913722"/>
              <a:gd name="connsiteY4" fmla="*/ 0 h 1800200"/>
              <a:gd name="connsiteX0" fmla="*/ 0 w 6913722"/>
              <a:gd name="connsiteY0" fmla="*/ 0 h 1800200"/>
              <a:gd name="connsiteX1" fmla="*/ 6913722 w 6913722"/>
              <a:gd name="connsiteY1" fmla="*/ 0 h 1800200"/>
              <a:gd name="connsiteX2" fmla="*/ 6913722 w 6913722"/>
              <a:gd name="connsiteY2" fmla="*/ 1800200 h 1800200"/>
              <a:gd name="connsiteX3" fmla="*/ 1103257 w 6913722"/>
              <a:gd name="connsiteY3" fmla="*/ 1791789 h 1800200"/>
              <a:gd name="connsiteX4" fmla="*/ 0 w 6913722"/>
              <a:gd name="connsiteY4" fmla="*/ 1800200 h 1800200"/>
              <a:gd name="connsiteX5" fmla="*/ 0 w 6913722"/>
              <a:gd name="connsiteY5"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103257 w 6913722"/>
              <a:gd name="connsiteY4" fmla="*/ 1791789 h 1800200"/>
              <a:gd name="connsiteX5" fmla="*/ 0 w 6913722"/>
              <a:gd name="connsiteY5" fmla="*/ 1800200 h 1800200"/>
              <a:gd name="connsiteX6" fmla="*/ 0 w 6913722"/>
              <a:gd name="connsiteY6"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287815 w 6913722"/>
              <a:gd name="connsiteY4" fmla="*/ 1791789 h 1800200"/>
              <a:gd name="connsiteX5" fmla="*/ 1103257 w 6913722"/>
              <a:gd name="connsiteY5" fmla="*/ 1791789 h 1800200"/>
              <a:gd name="connsiteX6" fmla="*/ 0 w 6913722"/>
              <a:gd name="connsiteY6" fmla="*/ 1800200 h 1800200"/>
              <a:gd name="connsiteX7" fmla="*/ 0 w 6913722"/>
              <a:gd name="connsiteY7" fmla="*/ 0 h 1800200"/>
              <a:gd name="connsiteX0" fmla="*/ 0 w 6913722"/>
              <a:gd name="connsiteY0" fmla="*/ 0 h 1951179"/>
              <a:gd name="connsiteX1" fmla="*/ 6913722 w 6913722"/>
              <a:gd name="connsiteY1" fmla="*/ 0 h 1951179"/>
              <a:gd name="connsiteX2" fmla="*/ 6913722 w 6913722"/>
              <a:gd name="connsiteY2" fmla="*/ 1800200 h 1951179"/>
              <a:gd name="connsiteX3" fmla="*/ 1489151 w 6913722"/>
              <a:gd name="connsiteY3" fmla="*/ 1800178 h 1951179"/>
              <a:gd name="connsiteX4" fmla="*/ 1296204 w 6913722"/>
              <a:gd name="connsiteY4" fmla="*/ 1951179 h 1951179"/>
              <a:gd name="connsiteX5" fmla="*/ 1103257 w 6913722"/>
              <a:gd name="connsiteY5" fmla="*/ 1791789 h 1951179"/>
              <a:gd name="connsiteX6" fmla="*/ 0 w 6913722"/>
              <a:gd name="connsiteY6" fmla="*/ 1800200 h 1951179"/>
              <a:gd name="connsiteX7" fmla="*/ 0 w 6913722"/>
              <a:gd name="connsiteY7" fmla="*/ 0 h 1951179"/>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303214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289193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13722" h="2002718">
                <a:moveTo>
                  <a:pt x="0" y="0"/>
                </a:moveTo>
                <a:lnTo>
                  <a:pt x="6913722" y="0"/>
                </a:lnTo>
                <a:lnTo>
                  <a:pt x="6913722" y="1800200"/>
                </a:lnTo>
                <a:lnTo>
                  <a:pt x="1489151" y="1800178"/>
                </a:lnTo>
                <a:lnTo>
                  <a:pt x="1289193" y="2002718"/>
                </a:lnTo>
                <a:lnTo>
                  <a:pt x="1103257" y="1791789"/>
                </a:lnTo>
                <a:lnTo>
                  <a:pt x="0" y="18002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lang="ko-KR" altLang="en-US" sz="1200" dirty="0">
                <a:solidFill>
                  <a:schemeClr val="tx1">
                    <a:lumMod val="75000"/>
                    <a:lumOff val="25000"/>
                  </a:schemeClr>
                </a:solidFill>
              </a:defRPr>
            </a:lvl1pPr>
          </a:lstStyle>
          <a:p>
            <a:pPr marL="0" marR="0" lvl="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ko-KR" dirty="0"/>
              <a:t>Place Your Picture Here And Send To Back</a:t>
            </a:r>
            <a:endParaRPr lang="ko-KR" altLang="en-US" dirty="0"/>
          </a:p>
        </p:txBody>
      </p:sp>
      <p:sp>
        <p:nvSpPr>
          <p:cNvPr id="3" name="Rectangle 2">
            <a:extLst>
              <a:ext uri="{FF2B5EF4-FFF2-40B4-BE49-F238E27FC236}">
                <a16:creationId xmlns:a16="http://schemas.microsoft.com/office/drawing/2014/main" id="{D50AE06E-08A3-48B7-8322-CE3798623A8B}"/>
              </a:ext>
            </a:extLst>
          </p:cNvPr>
          <p:cNvSpPr/>
          <p:nvPr userDrawn="1"/>
        </p:nvSpPr>
        <p:spPr>
          <a:xfrm>
            <a:off x="-1" y="1819076"/>
            <a:ext cx="1875635" cy="238997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4" name="그림 개체 틀 2">
            <a:extLst>
              <a:ext uri="{FF2B5EF4-FFF2-40B4-BE49-F238E27FC236}">
                <a16:creationId xmlns:a16="http://schemas.microsoft.com/office/drawing/2014/main" id="{A708D5EC-6A83-4792-81FB-2ECCB0ABE2A2}"/>
              </a:ext>
            </a:extLst>
          </p:cNvPr>
          <p:cNvSpPr>
            <a:spLocks noGrp="1"/>
          </p:cNvSpPr>
          <p:nvPr>
            <p:ph type="pic" sz="quarter" idx="58" hasCustomPrompt="1"/>
          </p:nvPr>
        </p:nvSpPr>
        <p:spPr>
          <a:xfrm>
            <a:off x="9615413"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DD53BE75-DFE8-4D1E-89D4-0824C71EED78}"/>
              </a:ext>
            </a:extLst>
          </p:cNvPr>
          <p:cNvSpPr>
            <a:spLocks noGrp="1"/>
          </p:cNvSpPr>
          <p:nvPr>
            <p:ph type="pic" sz="quarter" idx="59" hasCustomPrompt="1"/>
          </p:nvPr>
        </p:nvSpPr>
        <p:spPr>
          <a:xfrm>
            <a:off x="7570712"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93642239-33D4-4D2F-AC90-7781FC846D6F}"/>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14521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723FA40-FCE6-4B16-AF36-281B510020EB}"/>
              </a:ext>
            </a:extLst>
          </p:cNvPr>
          <p:cNvSpPr>
            <a:spLocks noGrp="1"/>
          </p:cNvSpPr>
          <p:nvPr>
            <p:ph type="pic" sz="quarter" idx="42" hasCustomPrompt="1"/>
          </p:nvPr>
        </p:nvSpPr>
        <p:spPr>
          <a:xfrm>
            <a:off x="733463" y="1792600"/>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3" name="Picture Placeholder 2">
            <a:extLst>
              <a:ext uri="{FF2B5EF4-FFF2-40B4-BE49-F238E27FC236}">
                <a16:creationId xmlns:a16="http://schemas.microsoft.com/office/drawing/2014/main" id="{A198B135-3ED1-42E9-A42D-5B4F7F10C237}"/>
              </a:ext>
            </a:extLst>
          </p:cNvPr>
          <p:cNvSpPr>
            <a:spLocks noGrp="1"/>
          </p:cNvSpPr>
          <p:nvPr>
            <p:ph type="pic" sz="quarter" idx="54" hasCustomPrompt="1"/>
          </p:nvPr>
        </p:nvSpPr>
        <p:spPr>
          <a:xfrm>
            <a:off x="733463" y="2878386"/>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4" name="Picture Placeholder 2">
            <a:extLst>
              <a:ext uri="{FF2B5EF4-FFF2-40B4-BE49-F238E27FC236}">
                <a16:creationId xmlns:a16="http://schemas.microsoft.com/office/drawing/2014/main" id="{B0371065-5281-4086-9A62-2FB24E56E50B}"/>
              </a:ext>
            </a:extLst>
          </p:cNvPr>
          <p:cNvSpPr>
            <a:spLocks noGrp="1"/>
          </p:cNvSpPr>
          <p:nvPr>
            <p:ph type="pic" sz="quarter" idx="57" hasCustomPrompt="1"/>
          </p:nvPr>
        </p:nvSpPr>
        <p:spPr>
          <a:xfrm>
            <a:off x="733463" y="3964172"/>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5" name="Picture Placeholder 2">
            <a:extLst>
              <a:ext uri="{FF2B5EF4-FFF2-40B4-BE49-F238E27FC236}">
                <a16:creationId xmlns:a16="http://schemas.microsoft.com/office/drawing/2014/main" id="{1805CC9B-AA32-4069-B262-3DA21DB7FF55}"/>
              </a:ext>
            </a:extLst>
          </p:cNvPr>
          <p:cNvSpPr>
            <a:spLocks noGrp="1"/>
          </p:cNvSpPr>
          <p:nvPr>
            <p:ph type="pic" sz="quarter" idx="60" hasCustomPrompt="1"/>
          </p:nvPr>
        </p:nvSpPr>
        <p:spPr>
          <a:xfrm>
            <a:off x="733463" y="5049957"/>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EAF47A72-6930-4058-A5F2-8E8A5F1A5B43}"/>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90767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14C0E-C202-46C1-9852-BA3E45CA02B3}"/>
              </a:ext>
            </a:extLst>
          </p:cNvPr>
          <p:cNvSpPr/>
          <p:nvPr userDrawn="1"/>
        </p:nvSpPr>
        <p:spPr>
          <a:xfrm>
            <a:off x="9315811" y="3209360"/>
            <a:ext cx="2160000" cy="144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3" name="Picture Placeholder 2">
            <a:extLst>
              <a:ext uri="{FF2B5EF4-FFF2-40B4-BE49-F238E27FC236}">
                <a16:creationId xmlns:a16="http://schemas.microsoft.com/office/drawing/2014/main" id="{FF202D61-F30B-4228-A377-5750CAA2B9B7}"/>
              </a:ext>
            </a:extLst>
          </p:cNvPr>
          <p:cNvSpPr>
            <a:spLocks noGrp="1"/>
          </p:cNvSpPr>
          <p:nvPr>
            <p:ph type="pic" idx="15" hasCustomPrompt="1"/>
          </p:nvPr>
        </p:nvSpPr>
        <p:spPr>
          <a:xfrm>
            <a:off x="9315811" y="177303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Rectangle 3">
            <a:extLst>
              <a:ext uri="{FF2B5EF4-FFF2-40B4-BE49-F238E27FC236}">
                <a16:creationId xmlns:a16="http://schemas.microsoft.com/office/drawing/2014/main" id="{8C423E02-128E-42A1-8953-2DE50A51FCF9}"/>
              </a:ext>
            </a:extLst>
          </p:cNvPr>
          <p:cNvSpPr/>
          <p:nvPr userDrawn="1"/>
        </p:nvSpPr>
        <p:spPr>
          <a:xfrm>
            <a:off x="7155811" y="4645814"/>
            <a:ext cx="2160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5" name="Picture Placeholder 2">
            <a:extLst>
              <a:ext uri="{FF2B5EF4-FFF2-40B4-BE49-F238E27FC236}">
                <a16:creationId xmlns:a16="http://schemas.microsoft.com/office/drawing/2014/main" id="{06F87C8A-190B-4FCA-A7E1-913DC2A32AA2}"/>
              </a:ext>
            </a:extLst>
          </p:cNvPr>
          <p:cNvSpPr>
            <a:spLocks noGrp="1"/>
          </p:cNvSpPr>
          <p:nvPr>
            <p:ph type="pic" idx="16" hasCustomPrompt="1"/>
          </p:nvPr>
        </p:nvSpPr>
        <p:spPr>
          <a:xfrm>
            <a:off x="9315811"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6" name="Picture Placeholder 2">
            <a:extLst>
              <a:ext uri="{FF2B5EF4-FFF2-40B4-BE49-F238E27FC236}">
                <a16:creationId xmlns:a16="http://schemas.microsoft.com/office/drawing/2014/main" id="{AA0A630E-93DB-487F-929A-17764764CDB1}"/>
              </a:ext>
            </a:extLst>
          </p:cNvPr>
          <p:cNvSpPr>
            <a:spLocks noGrp="1"/>
          </p:cNvSpPr>
          <p:nvPr>
            <p:ph type="pic" idx="17" hasCustomPrompt="1"/>
          </p:nvPr>
        </p:nvSpPr>
        <p:spPr>
          <a:xfrm>
            <a:off x="715559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7" name="Rectangle 6">
            <a:extLst>
              <a:ext uri="{FF2B5EF4-FFF2-40B4-BE49-F238E27FC236}">
                <a16:creationId xmlns:a16="http://schemas.microsoft.com/office/drawing/2014/main" id="{6711B731-17ED-4D6F-800A-73D3A14C3992}"/>
              </a:ext>
            </a:extLst>
          </p:cNvPr>
          <p:cNvSpPr/>
          <p:nvPr userDrawn="1"/>
        </p:nvSpPr>
        <p:spPr>
          <a:xfrm>
            <a:off x="7155811" y="1773034"/>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8" name="Rectangle 7">
            <a:extLst>
              <a:ext uri="{FF2B5EF4-FFF2-40B4-BE49-F238E27FC236}">
                <a16:creationId xmlns:a16="http://schemas.microsoft.com/office/drawing/2014/main" id="{B6746A58-880F-470E-AAFB-4D7CB30D2CF6}"/>
              </a:ext>
            </a:extLst>
          </p:cNvPr>
          <p:cNvSpPr/>
          <p:nvPr userDrawn="1"/>
        </p:nvSpPr>
        <p:spPr>
          <a:xfrm>
            <a:off x="4995381" y="3209360"/>
            <a:ext cx="216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9" name="Picture Placeholder 2">
            <a:extLst>
              <a:ext uri="{FF2B5EF4-FFF2-40B4-BE49-F238E27FC236}">
                <a16:creationId xmlns:a16="http://schemas.microsoft.com/office/drawing/2014/main" id="{FBD37972-1F7F-4C9E-A6D4-C90E3B8369F0}"/>
              </a:ext>
            </a:extLst>
          </p:cNvPr>
          <p:cNvSpPr>
            <a:spLocks noGrp="1"/>
          </p:cNvSpPr>
          <p:nvPr>
            <p:ph type="pic" idx="18" hasCustomPrompt="1"/>
          </p:nvPr>
        </p:nvSpPr>
        <p:spPr>
          <a:xfrm>
            <a:off x="4994903"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Picture Placeholder 2">
            <a:extLst>
              <a:ext uri="{FF2B5EF4-FFF2-40B4-BE49-F238E27FC236}">
                <a16:creationId xmlns:a16="http://schemas.microsoft.com/office/drawing/2014/main" id="{8E23BEDE-B250-40DE-8D39-C0803D8CC43A}"/>
              </a:ext>
            </a:extLst>
          </p:cNvPr>
          <p:cNvSpPr>
            <a:spLocks noGrp="1"/>
          </p:cNvSpPr>
          <p:nvPr>
            <p:ph type="pic" idx="20" hasCustomPrompt="1"/>
          </p:nvPr>
        </p:nvSpPr>
        <p:spPr>
          <a:xfrm>
            <a:off x="283516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Rectangle 10">
            <a:extLst>
              <a:ext uri="{FF2B5EF4-FFF2-40B4-BE49-F238E27FC236}">
                <a16:creationId xmlns:a16="http://schemas.microsoft.com/office/drawing/2014/main" id="{4D3AFCEB-A5C6-4DD3-BD22-AE741EDA18AE}"/>
              </a:ext>
            </a:extLst>
          </p:cNvPr>
          <p:cNvSpPr/>
          <p:nvPr userDrawn="1"/>
        </p:nvSpPr>
        <p:spPr>
          <a:xfrm>
            <a:off x="674951" y="3209360"/>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22" name="Text Placeholder 9">
            <a:extLst>
              <a:ext uri="{FF2B5EF4-FFF2-40B4-BE49-F238E27FC236}">
                <a16:creationId xmlns:a16="http://schemas.microsoft.com/office/drawing/2014/main" id="{B5DC6E82-1C6B-48EE-8DA8-170A8B24277E}"/>
              </a:ext>
            </a:extLst>
          </p:cNvPr>
          <p:cNvSpPr>
            <a:spLocks noGrp="1"/>
          </p:cNvSpPr>
          <p:nvPr>
            <p:ph type="body" sz="quarter" idx="2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0445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48D85DA-55FA-483F-AB10-C7570C4473F6}"/>
              </a:ext>
            </a:extLst>
          </p:cNvPr>
          <p:cNvSpPr>
            <a:spLocks noGrp="1"/>
          </p:cNvSpPr>
          <p:nvPr>
            <p:ph type="pic" sz="quarter" idx="10" hasCustomPrompt="1"/>
          </p:nvPr>
        </p:nvSpPr>
        <p:spPr>
          <a:xfrm>
            <a:off x="6575840" y="1478364"/>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3" name="Picture Placeholder 4">
            <a:extLst>
              <a:ext uri="{FF2B5EF4-FFF2-40B4-BE49-F238E27FC236}">
                <a16:creationId xmlns:a16="http://schemas.microsoft.com/office/drawing/2014/main" id="{1F59985C-8D83-4C2F-A77E-740987746035}"/>
              </a:ext>
            </a:extLst>
          </p:cNvPr>
          <p:cNvSpPr>
            <a:spLocks noGrp="1"/>
          </p:cNvSpPr>
          <p:nvPr>
            <p:ph type="pic" sz="quarter" idx="11" hasCustomPrompt="1"/>
          </p:nvPr>
        </p:nvSpPr>
        <p:spPr>
          <a:xfrm>
            <a:off x="6575840" y="3120588"/>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4" name="Picture Placeholder 4">
            <a:extLst>
              <a:ext uri="{FF2B5EF4-FFF2-40B4-BE49-F238E27FC236}">
                <a16:creationId xmlns:a16="http://schemas.microsoft.com/office/drawing/2014/main" id="{9FFF4ED5-B4BB-4511-BAAB-643117CC5396}"/>
              </a:ext>
            </a:extLst>
          </p:cNvPr>
          <p:cNvSpPr>
            <a:spLocks noGrp="1"/>
          </p:cNvSpPr>
          <p:nvPr>
            <p:ph type="pic" sz="quarter" idx="12" hasCustomPrompt="1"/>
          </p:nvPr>
        </p:nvSpPr>
        <p:spPr>
          <a:xfrm>
            <a:off x="6575840" y="4762777"/>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5" name="Picture Placeholder 4">
            <a:extLst>
              <a:ext uri="{FF2B5EF4-FFF2-40B4-BE49-F238E27FC236}">
                <a16:creationId xmlns:a16="http://schemas.microsoft.com/office/drawing/2014/main" id="{91EFECA9-E86B-4786-893E-598AACF581C1}"/>
              </a:ext>
            </a:extLst>
          </p:cNvPr>
          <p:cNvSpPr>
            <a:spLocks noGrp="1"/>
          </p:cNvSpPr>
          <p:nvPr>
            <p:ph type="pic" sz="quarter" idx="13" hasCustomPrompt="1"/>
          </p:nvPr>
        </p:nvSpPr>
        <p:spPr>
          <a:xfrm>
            <a:off x="8716377"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6" name="Picture Placeholder 4">
            <a:extLst>
              <a:ext uri="{FF2B5EF4-FFF2-40B4-BE49-F238E27FC236}">
                <a16:creationId xmlns:a16="http://schemas.microsoft.com/office/drawing/2014/main" id="{34EDB837-B580-4594-B731-E5003B304188}"/>
              </a:ext>
            </a:extLst>
          </p:cNvPr>
          <p:cNvSpPr>
            <a:spLocks noGrp="1"/>
          </p:cNvSpPr>
          <p:nvPr>
            <p:ph type="pic" sz="quarter" idx="14" hasCustomPrompt="1"/>
          </p:nvPr>
        </p:nvSpPr>
        <p:spPr>
          <a:xfrm>
            <a:off x="10500000"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7" name="Picture Placeholder 4">
            <a:extLst>
              <a:ext uri="{FF2B5EF4-FFF2-40B4-BE49-F238E27FC236}">
                <a16:creationId xmlns:a16="http://schemas.microsoft.com/office/drawing/2014/main" id="{7357A188-0C12-42C9-978C-C9C96AE2112E}"/>
              </a:ext>
            </a:extLst>
          </p:cNvPr>
          <p:cNvSpPr>
            <a:spLocks noGrp="1"/>
          </p:cNvSpPr>
          <p:nvPr>
            <p:ph type="pic" sz="quarter" idx="15" hasCustomPrompt="1"/>
          </p:nvPr>
        </p:nvSpPr>
        <p:spPr>
          <a:xfrm>
            <a:off x="4429129" y="1766364"/>
            <a:ext cx="2052000" cy="1152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8" name="Rectangle 7">
            <a:extLst>
              <a:ext uri="{FF2B5EF4-FFF2-40B4-BE49-F238E27FC236}">
                <a16:creationId xmlns:a16="http://schemas.microsoft.com/office/drawing/2014/main" id="{91CDAEB8-C380-4585-AF5E-9239B85467FF}"/>
              </a:ext>
            </a:extLst>
          </p:cNvPr>
          <p:cNvSpPr/>
          <p:nvPr userDrawn="1"/>
        </p:nvSpPr>
        <p:spPr>
          <a:xfrm>
            <a:off x="0" y="3120588"/>
            <a:ext cx="6481129" cy="1550690"/>
          </a:xfrm>
          <a:prstGeom prst="rect">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9" name="Rectangle 8">
            <a:extLst>
              <a:ext uri="{FF2B5EF4-FFF2-40B4-BE49-F238E27FC236}">
                <a16:creationId xmlns:a16="http://schemas.microsoft.com/office/drawing/2014/main" id="{E3F0EDCD-8042-4D71-BF31-EA988202BFCC}"/>
              </a:ext>
            </a:extLst>
          </p:cNvPr>
          <p:cNvSpPr/>
          <p:nvPr userDrawn="1"/>
        </p:nvSpPr>
        <p:spPr>
          <a:xfrm>
            <a:off x="4429129" y="2912764"/>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0" name="Rectangle 9">
            <a:extLst>
              <a:ext uri="{FF2B5EF4-FFF2-40B4-BE49-F238E27FC236}">
                <a16:creationId xmlns:a16="http://schemas.microsoft.com/office/drawing/2014/main" id="{A4F4A05E-6641-4664-BFC0-C9825CBA2DD2}"/>
              </a:ext>
            </a:extLst>
          </p:cNvPr>
          <p:cNvSpPr/>
          <p:nvPr userDrawn="1"/>
        </p:nvSpPr>
        <p:spPr>
          <a:xfrm>
            <a:off x="6575840" y="2912764"/>
            <a:ext cx="205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1" name="Rectangle 10">
            <a:extLst>
              <a:ext uri="{FF2B5EF4-FFF2-40B4-BE49-F238E27FC236}">
                <a16:creationId xmlns:a16="http://schemas.microsoft.com/office/drawing/2014/main" id="{54DE6A5E-4942-4403-9E96-15A90E9769CC}"/>
              </a:ext>
            </a:extLst>
          </p:cNvPr>
          <p:cNvSpPr/>
          <p:nvPr userDrawn="1"/>
        </p:nvSpPr>
        <p:spPr>
          <a:xfrm>
            <a:off x="6575840" y="4563278"/>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2" name="Rectangle 11">
            <a:extLst>
              <a:ext uri="{FF2B5EF4-FFF2-40B4-BE49-F238E27FC236}">
                <a16:creationId xmlns:a16="http://schemas.microsoft.com/office/drawing/2014/main" id="{781AA1FC-A026-419C-BCC1-A178BDFD1AED}"/>
              </a:ext>
            </a:extLst>
          </p:cNvPr>
          <p:cNvSpPr/>
          <p:nvPr userDrawn="1"/>
        </p:nvSpPr>
        <p:spPr>
          <a:xfrm>
            <a:off x="6575840" y="6202777"/>
            <a:ext cx="205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3" name="Rectangle 12">
            <a:extLst>
              <a:ext uri="{FF2B5EF4-FFF2-40B4-BE49-F238E27FC236}">
                <a16:creationId xmlns:a16="http://schemas.microsoft.com/office/drawing/2014/main" id="{0EA4A0FF-3048-41CF-8C3B-89DDC877F673}"/>
              </a:ext>
            </a:extLst>
          </p:cNvPr>
          <p:cNvSpPr/>
          <p:nvPr userDrawn="1"/>
        </p:nvSpPr>
        <p:spPr>
          <a:xfrm>
            <a:off x="8717920" y="4563278"/>
            <a:ext cx="169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4" name="Rectangle 13">
            <a:extLst>
              <a:ext uri="{FF2B5EF4-FFF2-40B4-BE49-F238E27FC236}">
                <a16:creationId xmlns:a16="http://schemas.microsoft.com/office/drawing/2014/main" id="{9AA162D9-B8DB-43D5-9501-BB93810F4E35}"/>
              </a:ext>
            </a:extLst>
          </p:cNvPr>
          <p:cNvSpPr/>
          <p:nvPr userDrawn="1"/>
        </p:nvSpPr>
        <p:spPr>
          <a:xfrm>
            <a:off x="10500000" y="4563278"/>
            <a:ext cx="169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5" name="Text Placeholder 9">
            <a:extLst>
              <a:ext uri="{FF2B5EF4-FFF2-40B4-BE49-F238E27FC236}">
                <a16:creationId xmlns:a16="http://schemas.microsoft.com/office/drawing/2014/main" id="{9EB979E4-AE0D-438C-A9FB-60544B69CD28}"/>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499048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E069D14A-5371-4906-93E3-B1811A107B41}"/>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 And Send To Back</a:t>
            </a:r>
            <a:endParaRPr lang="ko-KR" altLang="en-US" dirty="0"/>
          </a:p>
          <a:p>
            <a:endParaRPr lang="ko-KR" altLang="en-US" dirty="0"/>
          </a:p>
        </p:txBody>
      </p:sp>
    </p:spTree>
    <p:extLst>
      <p:ext uri="{BB962C8B-B14F-4D97-AF65-F5344CB8AC3E}">
        <p14:creationId xmlns:p14="http://schemas.microsoft.com/office/powerpoint/2010/main" val="189116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1B174B9-DDA6-43AC-94FF-E49E8A4C9EE5}"/>
              </a:ext>
            </a:extLst>
          </p:cNvPr>
          <p:cNvSpPr/>
          <p:nvPr userDrawn="1"/>
        </p:nvSpPr>
        <p:spPr>
          <a:xfrm>
            <a:off x="2" y="1"/>
            <a:ext cx="8641787" cy="6858000"/>
          </a:xfrm>
          <a:custGeom>
            <a:avLst/>
            <a:gdLst>
              <a:gd name="connsiteX0" fmla="*/ 0 w 8641787"/>
              <a:gd name="connsiteY0" fmla="*/ 0 h 6858000"/>
              <a:gd name="connsiteX1" fmla="*/ 6012887 w 8641787"/>
              <a:gd name="connsiteY1" fmla="*/ 0 h 6858000"/>
              <a:gd name="connsiteX2" fmla="*/ 8641787 w 8641787"/>
              <a:gd name="connsiteY2" fmla="*/ 6858000 h 6858000"/>
              <a:gd name="connsiteX3" fmla="*/ 0 w 86417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41787" h="6858000">
                <a:moveTo>
                  <a:pt x="0" y="0"/>
                </a:moveTo>
                <a:lnTo>
                  <a:pt x="6012887" y="0"/>
                </a:lnTo>
                <a:lnTo>
                  <a:pt x="8641787" y="6858000"/>
                </a:lnTo>
                <a:lnTo>
                  <a:pt x="0" y="6858000"/>
                </a:lnTo>
                <a:close/>
              </a:path>
            </a:pathLst>
          </a:cu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Shape 9">
            <a:extLst>
              <a:ext uri="{FF2B5EF4-FFF2-40B4-BE49-F238E27FC236}">
                <a16:creationId xmlns:a16="http://schemas.microsoft.com/office/drawing/2014/main" id="{6AFFB5B8-275F-4541-94CB-C7A723310F6D}"/>
              </a:ext>
            </a:extLst>
          </p:cNvPr>
          <p:cNvSpPr/>
          <p:nvPr userDrawn="1"/>
        </p:nvSpPr>
        <p:spPr>
          <a:xfrm rot="20330711">
            <a:off x="7416424" y="-293215"/>
            <a:ext cx="234813" cy="7444430"/>
          </a:xfrm>
          <a:custGeom>
            <a:avLst/>
            <a:gdLst>
              <a:gd name="connsiteX0" fmla="*/ 0 w 234813"/>
              <a:gd name="connsiteY0" fmla="*/ 0 h 7444430"/>
              <a:gd name="connsiteX1" fmla="*/ 234813 w 234813"/>
              <a:gd name="connsiteY1" fmla="*/ 90866 h 7444430"/>
              <a:gd name="connsiteX2" fmla="*/ 234813 w 234813"/>
              <a:gd name="connsiteY2" fmla="*/ 7444430 h 7444430"/>
              <a:gd name="connsiteX3" fmla="*/ 0 w 234813"/>
              <a:gd name="connsiteY3" fmla="*/ 7353565 h 7444430"/>
            </a:gdLst>
            <a:ahLst/>
            <a:cxnLst>
              <a:cxn ang="0">
                <a:pos x="connsiteX0" y="connsiteY0"/>
              </a:cxn>
              <a:cxn ang="0">
                <a:pos x="connsiteX1" y="connsiteY1"/>
              </a:cxn>
              <a:cxn ang="0">
                <a:pos x="connsiteX2" y="connsiteY2"/>
              </a:cxn>
              <a:cxn ang="0">
                <a:pos x="connsiteX3" y="connsiteY3"/>
              </a:cxn>
            </a:cxnLst>
            <a:rect l="l" t="t" r="r" b="b"/>
            <a:pathLst>
              <a:path w="234813" h="7444430">
                <a:moveTo>
                  <a:pt x="0" y="0"/>
                </a:moveTo>
                <a:lnTo>
                  <a:pt x="234813" y="90866"/>
                </a:lnTo>
                <a:lnTo>
                  <a:pt x="234813" y="7444430"/>
                </a:lnTo>
                <a:lnTo>
                  <a:pt x="0" y="7353565"/>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Freeform: Shape 12">
            <a:extLst>
              <a:ext uri="{FF2B5EF4-FFF2-40B4-BE49-F238E27FC236}">
                <a16:creationId xmlns:a16="http://schemas.microsoft.com/office/drawing/2014/main" id="{2A91EB93-1A80-4108-9845-8CEBD98D597C}"/>
              </a:ext>
            </a:extLst>
          </p:cNvPr>
          <p:cNvSpPr/>
          <p:nvPr userDrawn="1"/>
        </p:nvSpPr>
        <p:spPr>
          <a:xfrm rot="20330711">
            <a:off x="8020265" y="-134683"/>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Freeform: Shape 13">
            <a:extLst>
              <a:ext uri="{FF2B5EF4-FFF2-40B4-BE49-F238E27FC236}">
                <a16:creationId xmlns:a16="http://schemas.microsoft.com/office/drawing/2014/main" id="{F3E07247-868E-438C-BD34-0D0EC28772B4}"/>
              </a:ext>
            </a:extLst>
          </p:cNvPr>
          <p:cNvSpPr/>
          <p:nvPr userDrawn="1"/>
        </p:nvSpPr>
        <p:spPr>
          <a:xfrm rot="20330711" flipH="1" flipV="1">
            <a:off x="10369955" y="4253071"/>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2601556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37" r:id="rId1"/>
    <p:sldLayoutId id="2147483736" r:id="rId2"/>
    <p:sldLayoutId id="2147483739" r:id="rId3"/>
    <p:sldLayoutId id="2147483740" r:id="rId4"/>
    <p:sldLayoutId id="2147483751" r:id="rId5"/>
    <p:sldLayoutId id="2147483738" r:id="rId6"/>
    <p:sldLayoutId id="2147483741" r:id="rId7"/>
    <p:sldLayoutId id="2147483742" r:id="rId8"/>
    <p:sldLayoutId id="2147483743" r:id="rId9"/>
    <p:sldLayoutId id="2147483754" r:id="rId10"/>
    <p:sldLayoutId id="2147483744" r:id="rId11"/>
    <p:sldLayoutId id="2147483745" r:id="rId12"/>
    <p:sldLayoutId id="2147483746" r:id="rId13"/>
    <p:sldLayoutId id="2147483747" r:id="rId14"/>
    <p:sldLayoutId id="2147483750" r:id="rId15"/>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s://www.gks.ru/storage/mediabank/itog-monitor03-19.html" TargetMode="External"/><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221F751-3C5B-4561-AD14-8637C5B66736}"/>
              </a:ext>
            </a:extLst>
          </p:cNvPr>
          <p:cNvSpPr txBox="1"/>
          <p:nvPr/>
        </p:nvSpPr>
        <p:spPr>
          <a:xfrm>
            <a:off x="144120" y="457145"/>
            <a:ext cx="10440261" cy="1754326"/>
          </a:xfrm>
          <a:prstGeom prst="rect">
            <a:avLst/>
          </a:prstGeom>
          <a:noFill/>
        </p:spPr>
        <p:txBody>
          <a:bodyPr wrap="square" rtlCol="0" anchor="ctr">
            <a:spAutoFit/>
          </a:bodyPr>
          <a:lstStyle/>
          <a:p>
            <a:pPr algn="ctr"/>
            <a:r>
              <a:rPr lang="ru-RU" altLang="ko-KR" sz="3600" dirty="0" smtClean="0">
                <a:solidFill>
                  <a:schemeClr val="bg1"/>
                </a:solidFill>
                <a:cs typeface="Arial" pitchFamily="34" charset="0"/>
              </a:rPr>
              <a:t>Гранты на тиражирование лучших практик по развитию цифровой грамотности школьников на базе русских школ за рубежом  </a:t>
            </a:r>
            <a:endParaRPr lang="ko-KR" altLang="en-US" sz="3600" dirty="0">
              <a:solidFill>
                <a:schemeClr val="bg1"/>
              </a:solidFill>
              <a:cs typeface="Arial" pitchFamily="34" charset="0"/>
            </a:endParaRPr>
          </a:p>
        </p:txBody>
      </p:sp>
      <p:sp>
        <p:nvSpPr>
          <p:cNvPr id="2" name="TextBox 1"/>
          <p:cNvSpPr txBox="1"/>
          <p:nvPr/>
        </p:nvSpPr>
        <p:spPr>
          <a:xfrm>
            <a:off x="299405" y="4046018"/>
            <a:ext cx="6700206" cy="2585323"/>
          </a:xfrm>
          <a:prstGeom prst="rect">
            <a:avLst/>
          </a:prstGeom>
          <a:noFill/>
        </p:spPr>
        <p:txBody>
          <a:bodyPr wrap="square" rtlCol="0">
            <a:spAutoFit/>
          </a:bodyPr>
          <a:lstStyle/>
          <a:p>
            <a:endParaRPr lang="ru-RU" dirty="0" smtClean="0"/>
          </a:p>
          <a:p>
            <a:r>
              <a:rPr lang="ru-RU" i="1" dirty="0">
                <a:solidFill>
                  <a:schemeClr val="bg1"/>
                </a:solidFill>
              </a:rPr>
              <a:t>Подпрограмма «Осуществление деятельности в </a:t>
            </a:r>
            <a:r>
              <a:rPr lang="ru-RU" i="1" dirty="0" smtClean="0">
                <a:solidFill>
                  <a:schemeClr val="bg1"/>
                </a:solidFill>
              </a:rPr>
              <a:t>сферах </a:t>
            </a:r>
            <a:r>
              <a:rPr lang="ru-RU" i="1" dirty="0">
                <a:solidFill>
                  <a:schemeClr val="bg1"/>
                </a:solidFill>
              </a:rPr>
              <a:t>международного </a:t>
            </a:r>
            <a:r>
              <a:rPr lang="ru-RU" i="1" dirty="0" smtClean="0">
                <a:solidFill>
                  <a:schemeClr val="bg1"/>
                </a:solidFill>
              </a:rPr>
              <a:t>гуманитарного </a:t>
            </a:r>
            <a:r>
              <a:rPr lang="ru-RU" i="1" dirty="0">
                <a:solidFill>
                  <a:schemeClr val="bg1"/>
                </a:solidFill>
              </a:rPr>
              <a:t>сотрудничества и содействия международному развитию»</a:t>
            </a:r>
          </a:p>
          <a:p>
            <a:endParaRPr lang="ru-RU" i="1" dirty="0">
              <a:solidFill>
                <a:schemeClr val="bg1"/>
              </a:solidFill>
            </a:endParaRPr>
          </a:p>
          <a:p>
            <a:endParaRPr lang="ru-RU" i="1" dirty="0" smtClean="0">
              <a:solidFill>
                <a:schemeClr val="bg1"/>
              </a:solidFill>
            </a:endParaRPr>
          </a:p>
          <a:p>
            <a:endParaRPr lang="ru-RU" i="1" dirty="0">
              <a:solidFill>
                <a:schemeClr val="bg1"/>
              </a:solidFill>
            </a:endParaRPr>
          </a:p>
          <a:p>
            <a:r>
              <a:rPr lang="ru-RU" i="1" dirty="0" smtClean="0">
                <a:solidFill>
                  <a:schemeClr val="bg1"/>
                </a:solidFill>
              </a:rPr>
              <a:t>ФП «Кадры для цифровой экономики»</a:t>
            </a:r>
          </a:p>
          <a:p>
            <a:endParaRPr lang="ru-RU" i="1" dirty="0">
              <a:solidFill>
                <a:schemeClr val="bg1"/>
              </a:solidFill>
            </a:endParaRPr>
          </a:p>
        </p:txBody>
      </p:sp>
    </p:spTree>
    <p:extLst>
      <p:ext uri="{BB962C8B-B14F-4D97-AF65-F5344CB8AC3E}">
        <p14:creationId xmlns:p14="http://schemas.microsoft.com/office/powerpoint/2010/main" val="4032476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ru-RU" sz="2800" b="1" dirty="0"/>
              <a:t>СТАТИСТИКА.</a:t>
            </a:r>
            <a:r>
              <a:rPr lang="ru-RU" sz="2800" dirty="0"/>
              <a:t> ПРОМЕЖУТОЧНЫЕ ПОКАЗАТЕЛИ</a:t>
            </a:r>
          </a:p>
        </p:txBody>
      </p:sp>
      <p:graphicFrame>
        <p:nvGraphicFramePr>
          <p:cNvPr id="6" name="Схема 5"/>
          <p:cNvGraphicFramePr/>
          <p:nvPr>
            <p:extLst>
              <p:ext uri="{D42A27DB-BD31-4B8C-83A1-F6EECF244321}">
                <p14:modId xmlns:p14="http://schemas.microsoft.com/office/powerpoint/2010/main" val="1490896432"/>
              </p:ext>
            </p:extLst>
          </p:nvPr>
        </p:nvGraphicFramePr>
        <p:xfrm>
          <a:off x="1522987" y="1184293"/>
          <a:ext cx="10373739" cy="550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Группа 2"/>
          <p:cNvGrpSpPr/>
          <p:nvPr/>
        </p:nvGrpSpPr>
        <p:grpSpPr>
          <a:xfrm>
            <a:off x="323529" y="1595977"/>
            <a:ext cx="746701" cy="702711"/>
            <a:chOff x="323529" y="1595977"/>
            <a:chExt cx="746701" cy="702711"/>
          </a:xfrm>
        </p:grpSpPr>
        <p:sp>
          <p:nvSpPr>
            <p:cNvPr id="4" name="Скругленный прямоугольник 3"/>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Овал 4"/>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endParaRPr lang="en-US" dirty="0"/>
            </a:p>
          </p:txBody>
        </p:sp>
      </p:grpSp>
      <p:grpSp>
        <p:nvGrpSpPr>
          <p:cNvPr id="7" name="Группа 6"/>
          <p:cNvGrpSpPr/>
          <p:nvPr/>
        </p:nvGrpSpPr>
        <p:grpSpPr>
          <a:xfrm>
            <a:off x="323529" y="3433243"/>
            <a:ext cx="746701" cy="702711"/>
            <a:chOff x="323529" y="1595977"/>
            <a:chExt cx="746701" cy="702711"/>
          </a:xfrm>
        </p:grpSpPr>
        <p:sp>
          <p:nvSpPr>
            <p:cNvPr id="8" name="Скругленный прямоугольник 7"/>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Овал 8"/>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a:t>
              </a:r>
              <a:endParaRPr lang="en-US" dirty="0"/>
            </a:p>
          </p:txBody>
        </p:sp>
      </p:grpSp>
      <p:grpSp>
        <p:nvGrpSpPr>
          <p:cNvPr id="10" name="Группа 9"/>
          <p:cNvGrpSpPr/>
          <p:nvPr/>
        </p:nvGrpSpPr>
        <p:grpSpPr>
          <a:xfrm>
            <a:off x="323527" y="5380576"/>
            <a:ext cx="746701" cy="702711"/>
            <a:chOff x="323529" y="1595977"/>
            <a:chExt cx="746701" cy="702711"/>
          </a:xfrm>
        </p:grpSpPr>
        <p:sp>
          <p:nvSpPr>
            <p:cNvPr id="11" name="Скругленный прямоугольник 10"/>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Овал 11"/>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3</a:t>
              </a:r>
              <a:endParaRPr lang="en-US" dirty="0"/>
            </a:p>
          </p:txBody>
        </p:sp>
      </p:grpSp>
    </p:spTree>
    <p:extLst>
      <p:ext uri="{BB962C8B-B14F-4D97-AF65-F5344CB8AC3E}">
        <p14:creationId xmlns:p14="http://schemas.microsoft.com/office/powerpoint/2010/main" val="2835378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ru-RU" sz="2800" b="1" dirty="0"/>
              <a:t>СТАТИСТИКА.</a:t>
            </a:r>
            <a:r>
              <a:rPr lang="ru-RU" sz="2800" dirty="0"/>
              <a:t> ПРОМЕЖУТОЧНЫЕ ПОКАЗАТЕЛИ</a:t>
            </a:r>
          </a:p>
        </p:txBody>
      </p:sp>
      <p:graphicFrame>
        <p:nvGraphicFramePr>
          <p:cNvPr id="6" name="Схема 5"/>
          <p:cNvGraphicFramePr/>
          <p:nvPr>
            <p:extLst>
              <p:ext uri="{D42A27DB-BD31-4B8C-83A1-F6EECF244321}">
                <p14:modId xmlns:p14="http://schemas.microsoft.com/office/powerpoint/2010/main" val="2389120317"/>
              </p:ext>
            </p:extLst>
          </p:nvPr>
        </p:nvGraphicFramePr>
        <p:xfrm>
          <a:off x="1522987" y="1184293"/>
          <a:ext cx="10373739" cy="550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Группа 2"/>
          <p:cNvGrpSpPr/>
          <p:nvPr/>
        </p:nvGrpSpPr>
        <p:grpSpPr>
          <a:xfrm>
            <a:off x="323529" y="1595977"/>
            <a:ext cx="746701" cy="702711"/>
            <a:chOff x="323529" y="1595977"/>
            <a:chExt cx="746701" cy="702711"/>
          </a:xfrm>
        </p:grpSpPr>
        <p:sp>
          <p:nvSpPr>
            <p:cNvPr id="4" name="Скругленный прямоугольник 3"/>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Овал 4"/>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endParaRPr lang="en-US" dirty="0"/>
            </a:p>
          </p:txBody>
        </p:sp>
      </p:grpSp>
      <p:grpSp>
        <p:nvGrpSpPr>
          <p:cNvPr id="7" name="Группа 6"/>
          <p:cNvGrpSpPr/>
          <p:nvPr/>
        </p:nvGrpSpPr>
        <p:grpSpPr>
          <a:xfrm>
            <a:off x="323529" y="3433243"/>
            <a:ext cx="746701" cy="702711"/>
            <a:chOff x="323529" y="1595977"/>
            <a:chExt cx="746701" cy="702711"/>
          </a:xfrm>
        </p:grpSpPr>
        <p:sp>
          <p:nvSpPr>
            <p:cNvPr id="8" name="Скругленный прямоугольник 7"/>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Овал 8"/>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a:t>
              </a:r>
              <a:endParaRPr lang="en-US" dirty="0"/>
            </a:p>
          </p:txBody>
        </p:sp>
      </p:grpSp>
      <p:grpSp>
        <p:nvGrpSpPr>
          <p:cNvPr id="10" name="Группа 9"/>
          <p:cNvGrpSpPr/>
          <p:nvPr/>
        </p:nvGrpSpPr>
        <p:grpSpPr>
          <a:xfrm>
            <a:off x="323527" y="5380576"/>
            <a:ext cx="746701" cy="702711"/>
            <a:chOff x="323529" y="1595977"/>
            <a:chExt cx="746701" cy="702711"/>
          </a:xfrm>
        </p:grpSpPr>
        <p:sp>
          <p:nvSpPr>
            <p:cNvPr id="11" name="Скругленный прямоугольник 10"/>
            <p:cNvSpPr/>
            <p:nvPr/>
          </p:nvSpPr>
          <p:spPr>
            <a:xfrm>
              <a:off x="323529" y="1595977"/>
              <a:ext cx="746701" cy="70271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Овал 11"/>
            <p:cNvSpPr/>
            <p:nvPr/>
          </p:nvSpPr>
          <p:spPr>
            <a:xfrm>
              <a:off x="488463" y="1738916"/>
              <a:ext cx="416831" cy="416831"/>
            </a:xfrm>
            <a:prstGeom prst="ellipse">
              <a:avLst/>
            </a:prstGeom>
            <a:solidFill>
              <a:srgbClr val="328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3</a:t>
              </a:r>
              <a:endParaRPr lang="en-US" dirty="0"/>
            </a:p>
          </p:txBody>
        </p:sp>
      </p:grpSp>
    </p:spTree>
    <p:extLst>
      <p:ext uri="{BB962C8B-B14F-4D97-AF65-F5344CB8AC3E}">
        <p14:creationId xmlns:p14="http://schemas.microsoft.com/office/powerpoint/2010/main" val="3745406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4510"/>
            <a:ext cx="12192000" cy="2215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74" y="3446474"/>
            <a:ext cx="11550162" cy="322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Текст 1"/>
          <p:cNvSpPr>
            <a:spLocks noGrp="1"/>
          </p:cNvSpPr>
          <p:nvPr>
            <p:ph type="body" sz="quarter" idx="10"/>
          </p:nvPr>
        </p:nvSpPr>
        <p:spPr>
          <a:xfrm>
            <a:off x="782514" y="413238"/>
            <a:ext cx="10480432" cy="518634"/>
          </a:xfrm>
        </p:spPr>
        <p:txBody>
          <a:bodyPr/>
          <a:lstStyle/>
          <a:p>
            <a:endParaRPr lang="en-US" sz="2400" dirty="0" smtClean="0"/>
          </a:p>
          <a:p>
            <a:r>
              <a:rPr lang="ru-RU" sz="3200" b="1" dirty="0"/>
              <a:t>О ЦЕЛЕВОМ ИСПОЛЬЗОВАНИИ </a:t>
            </a:r>
            <a:r>
              <a:rPr lang="ru-RU" sz="3200" b="1" dirty="0" smtClean="0"/>
              <a:t>СРЕДСТВ ГРАНТА</a:t>
            </a:r>
            <a:endParaRPr lang="ru-RU" sz="3200" b="1" dirty="0"/>
          </a:p>
          <a:p>
            <a:endParaRPr lang="ru-RU" sz="3200" dirty="0"/>
          </a:p>
        </p:txBody>
      </p:sp>
      <p:sp>
        <p:nvSpPr>
          <p:cNvPr id="5" name="Прямоугольник 4"/>
          <p:cNvSpPr/>
          <p:nvPr/>
        </p:nvSpPr>
        <p:spPr>
          <a:xfrm>
            <a:off x="228600" y="1074510"/>
            <a:ext cx="11641015" cy="2031325"/>
          </a:xfrm>
          <a:prstGeom prst="rect">
            <a:avLst/>
          </a:prstGeom>
        </p:spPr>
        <p:txBody>
          <a:bodyPr wrap="square">
            <a:spAutoFit/>
          </a:bodyPr>
          <a:lstStyle/>
          <a:p>
            <a:pPr algn="ctr"/>
            <a:r>
              <a:rPr lang="ru-RU" sz="2400" b="1" dirty="0">
                <a:solidFill>
                  <a:schemeClr val="bg1"/>
                </a:solidFill>
              </a:rPr>
              <a:t>Какие разрешенные направления расходования средств предоставленного гранта? </a:t>
            </a:r>
            <a:endParaRPr lang="en-US" sz="2400" b="1" dirty="0" smtClean="0">
              <a:solidFill>
                <a:schemeClr val="bg1"/>
              </a:solidFill>
            </a:endParaRPr>
          </a:p>
          <a:p>
            <a:pPr algn="ctr"/>
            <a:endParaRPr lang="en-US" dirty="0" smtClean="0">
              <a:solidFill>
                <a:schemeClr val="bg1"/>
              </a:solidFill>
            </a:endParaRPr>
          </a:p>
          <a:p>
            <a:pPr algn="ctr"/>
            <a:r>
              <a:rPr lang="ru-RU" sz="2000" dirty="0" smtClean="0">
                <a:solidFill>
                  <a:schemeClr val="bg1"/>
                </a:solidFill>
              </a:rPr>
              <a:t>В </a:t>
            </a:r>
            <a:r>
              <a:rPr lang="ru-RU" sz="2000" dirty="0">
                <a:solidFill>
                  <a:schemeClr val="bg1"/>
                </a:solidFill>
              </a:rPr>
              <a:t>соответствии «Правилами № 547», средства Грантов могут расходоваться на проведение мероприятий по тиражированию лучших практик по развитию цифровой грамотности школьников на базе русских школ за рубежом, в том числе:</a:t>
            </a:r>
          </a:p>
        </p:txBody>
      </p:sp>
      <p:sp>
        <p:nvSpPr>
          <p:cNvPr id="7" name="Прямоугольник 6"/>
          <p:cNvSpPr/>
          <p:nvPr/>
        </p:nvSpPr>
        <p:spPr>
          <a:xfrm>
            <a:off x="660888" y="3767256"/>
            <a:ext cx="11440257" cy="2862322"/>
          </a:xfrm>
          <a:prstGeom prst="rect">
            <a:avLst/>
          </a:prstGeom>
        </p:spPr>
        <p:txBody>
          <a:bodyPr wrap="square">
            <a:spAutoFit/>
          </a:bodyPr>
          <a:lstStyle/>
          <a:p>
            <a:pPr marL="342900" lvl="0" indent="-342900" fontAlgn="base">
              <a:buFont typeface="+mj-lt"/>
              <a:buAutoNum type="arabicPeriod"/>
            </a:pPr>
            <a:r>
              <a:rPr lang="ru-RU" b="1" dirty="0">
                <a:solidFill>
                  <a:schemeClr val="bg1"/>
                </a:solidFill>
              </a:rPr>
              <a:t>на оплату труда, включая отчисления на социальные нужды сотрудников</a:t>
            </a:r>
            <a:r>
              <a:rPr lang="ru-RU" b="1" dirty="0" smtClean="0">
                <a:solidFill>
                  <a:schemeClr val="bg1"/>
                </a:solidFill>
              </a:rPr>
              <a:t>;</a:t>
            </a:r>
            <a:endParaRPr lang="en-US" b="1" dirty="0" smtClean="0">
              <a:solidFill>
                <a:schemeClr val="bg1"/>
              </a:solidFill>
            </a:endParaRPr>
          </a:p>
          <a:p>
            <a:pPr marL="342900" lvl="0" indent="-342900" fontAlgn="base">
              <a:buFont typeface="+mj-lt"/>
              <a:buAutoNum type="arabicPeriod"/>
            </a:pPr>
            <a:endParaRPr lang="ru-RU" b="1" dirty="0">
              <a:solidFill>
                <a:schemeClr val="bg1"/>
              </a:solidFill>
            </a:endParaRPr>
          </a:p>
          <a:p>
            <a:pPr marL="342900" lvl="0" indent="-342900" fontAlgn="base">
              <a:buFont typeface="+mj-lt"/>
              <a:buAutoNum type="arabicPeriod"/>
            </a:pPr>
            <a:r>
              <a:rPr lang="ru-RU" b="1" dirty="0">
                <a:solidFill>
                  <a:schemeClr val="bg1"/>
                </a:solidFill>
              </a:rPr>
              <a:t>на оплату работ, услуг в соответствии с целями предоставления субсидии</a:t>
            </a:r>
            <a:r>
              <a:rPr lang="ru-RU" b="1" dirty="0" smtClean="0">
                <a:solidFill>
                  <a:schemeClr val="bg1"/>
                </a:solidFill>
              </a:rPr>
              <a:t>;</a:t>
            </a:r>
            <a:endParaRPr lang="en-US" b="1" dirty="0" smtClean="0">
              <a:solidFill>
                <a:schemeClr val="bg1"/>
              </a:solidFill>
            </a:endParaRPr>
          </a:p>
          <a:p>
            <a:pPr marL="342900" lvl="0" indent="-342900" fontAlgn="base">
              <a:buFont typeface="+mj-lt"/>
              <a:buAutoNum type="arabicPeriod"/>
            </a:pPr>
            <a:endParaRPr lang="ru-RU" b="1" dirty="0">
              <a:solidFill>
                <a:schemeClr val="bg1"/>
              </a:solidFill>
            </a:endParaRPr>
          </a:p>
          <a:p>
            <a:pPr marL="342900" lvl="0" indent="-342900" fontAlgn="base">
              <a:buFont typeface="+mj-lt"/>
              <a:buAutoNum type="arabicPeriod"/>
            </a:pPr>
            <a:r>
              <a:rPr lang="ru-RU" b="1" dirty="0">
                <a:solidFill>
                  <a:schemeClr val="bg1"/>
                </a:solidFill>
              </a:rPr>
              <a:t>на приобретение неисключительных прав на результаты интеллектуальной деятельности, в том числе на приобретение пользовательских, лицензионных прав на программное обеспечение, приобретение и обновление справочно-информационных баз данных</a:t>
            </a:r>
            <a:r>
              <a:rPr lang="ru-RU" b="1" dirty="0" smtClean="0">
                <a:solidFill>
                  <a:schemeClr val="bg1"/>
                </a:solidFill>
              </a:rPr>
              <a:t>;</a:t>
            </a:r>
            <a:endParaRPr lang="en-US" b="1" dirty="0" smtClean="0">
              <a:solidFill>
                <a:schemeClr val="bg1"/>
              </a:solidFill>
            </a:endParaRPr>
          </a:p>
          <a:p>
            <a:pPr marL="342900" lvl="0" indent="-342900" fontAlgn="base">
              <a:buFont typeface="+mj-lt"/>
              <a:buAutoNum type="arabicPeriod"/>
            </a:pPr>
            <a:endParaRPr lang="ru-RU" b="1" dirty="0">
              <a:solidFill>
                <a:schemeClr val="bg1"/>
              </a:solidFill>
            </a:endParaRPr>
          </a:p>
          <a:p>
            <a:pPr marL="342900" lvl="0" indent="-342900" fontAlgn="base">
              <a:buFont typeface="+mj-lt"/>
              <a:buAutoNum type="arabicPeriod"/>
            </a:pPr>
            <a:r>
              <a:rPr lang="ru-RU" b="1" dirty="0">
                <a:solidFill>
                  <a:schemeClr val="bg1"/>
                </a:solidFill>
              </a:rPr>
              <a:t>на приобретение учебно-лабораторного и научного оборудования и программного обеспечен</a:t>
            </a:r>
            <a:r>
              <a:rPr lang="ru-RU" dirty="0">
                <a:solidFill>
                  <a:schemeClr val="bg1"/>
                </a:solidFill>
              </a:rPr>
              <a:t>ия.</a:t>
            </a:r>
          </a:p>
        </p:txBody>
      </p:sp>
      <p:sp>
        <p:nvSpPr>
          <p:cNvPr id="13" name="Выгнутая влево стрелка 12"/>
          <p:cNvSpPr/>
          <p:nvPr/>
        </p:nvSpPr>
        <p:spPr>
          <a:xfrm>
            <a:off x="114300" y="2816032"/>
            <a:ext cx="465992" cy="176941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79" y="2756665"/>
            <a:ext cx="417635" cy="135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355" y="2393657"/>
            <a:ext cx="432534" cy="307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00" y="2816032"/>
            <a:ext cx="433388" cy="3536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9835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27" y="1477109"/>
            <a:ext cx="11957173" cy="5161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Текст 1"/>
          <p:cNvSpPr>
            <a:spLocks noGrp="1"/>
          </p:cNvSpPr>
          <p:nvPr>
            <p:ph type="body" sz="quarter" idx="10"/>
          </p:nvPr>
        </p:nvSpPr>
        <p:spPr>
          <a:xfrm>
            <a:off x="1099038" y="339509"/>
            <a:ext cx="9451732" cy="724247"/>
          </a:xfrm>
        </p:spPr>
        <p:txBody>
          <a:bodyPr/>
          <a:lstStyle/>
          <a:p>
            <a:endParaRPr lang="ru-RU" sz="2800" b="1" dirty="0" smtClean="0"/>
          </a:p>
          <a:p>
            <a:r>
              <a:rPr lang="ru-RU" sz="2800" b="1" dirty="0" smtClean="0"/>
              <a:t>О </a:t>
            </a:r>
            <a:r>
              <a:rPr lang="ru-RU" sz="2800" b="1" dirty="0"/>
              <a:t>ЦЕЛЕВОМ ИСПОЛЬЗОВАНИИ СРЕДСТВ ГРАНТА</a:t>
            </a:r>
          </a:p>
          <a:p>
            <a:endParaRPr lang="ru-RU" sz="2800" dirty="0"/>
          </a:p>
        </p:txBody>
      </p:sp>
      <p:sp>
        <p:nvSpPr>
          <p:cNvPr id="3" name="Прямоугольник 2"/>
          <p:cNvSpPr/>
          <p:nvPr/>
        </p:nvSpPr>
        <p:spPr>
          <a:xfrm>
            <a:off x="410490" y="1611027"/>
            <a:ext cx="11605846" cy="4893647"/>
          </a:xfrm>
          <a:prstGeom prst="rect">
            <a:avLst/>
          </a:prstGeom>
        </p:spPr>
        <p:txBody>
          <a:bodyPr wrap="square">
            <a:spAutoFit/>
          </a:bodyPr>
          <a:lstStyle/>
          <a:p>
            <a:pPr algn="ctr"/>
            <a:r>
              <a:rPr lang="ru-RU" sz="2800" dirty="0">
                <a:solidFill>
                  <a:schemeClr val="bg1"/>
                </a:solidFill>
              </a:rPr>
              <a:t>Какие разрешенные направления расходования средств софинансирования (из внебюджетных источников</a:t>
            </a:r>
            <a:r>
              <a:rPr lang="ru-RU" sz="2800" dirty="0" smtClean="0">
                <a:solidFill>
                  <a:schemeClr val="bg1"/>
                </a:solidFill>
              </a:rPr>
              <a:t>)?</a:t>
            </a:r>
            <a:endParaRPr lang="en-US" sz="2800" dirty="0" smtClean="0">
              <a:solidFill>
                <a:schemeClr val="bg1"/>
              </a:solidFill>
            </a:endParaRPr>
          </a:p>
          <a:p>
            <a:pPr algn="ctr"/>
            <a:endParaRPr lang="ru-RU" dirty="0">
              <a:solidFill>
                <a:schemeClr val="bg1"/>
              </a:solidFill>
            </a:endParaRPr>
          </a:p>
          <a:p>
            <a:pPr algn="ctr"/>
            <a:r>
              <a:rPr lang="ru-RU" sz="2400" dirty="0">
                <a:solidFill>
                  <a:schemeClr val="bg1"/>
                </a:solidFill>
              </a:rPr>
              <a:t>Правилами </a:t>
            </a:r>
            <a:r>
              <a:rPr lang="ru-RU" sz="2800" u="sng" dirty="0">
                <a:solidFill>
                  <a:schemeClr val="bg1"/>
                </a:solidFill>
              </a:rPr>
              <a:t>не регламентированы </a:t>
            </a:r>
            <a:r>
              <a:rPr lang="ru-RU" sz="2400" dirty="0">
                <a:solidFill>
                  <a:schemeClr val="bg1"/>
                </a:solidFill>
              </a:rPr>
              <a:t>направления и виды расходов из средств софинансирования. </a:t>
            </a:r>
            <a:endParaRPr lang="en-US" sz="2400" dirty="0" smtClean="0">
              <a:solidFill>
                <a:schemeClr val="bg1"/>
              </a:solidFill>
            </a:endParaRPr>
          </a:p>
          <a:p>
            <a:pPr algn="ctr"/>
            <a:endParaRPr lang="en-US" dirty="0">
              <a:solidFill>
                <a:schemeClr val="bg1"/>
              </a:solidFill>
            </a:endParaRPr>
          </a:p>
          <a:p>
            <a:pPr algn="ctr"/>
            <a:r>
              <a:rPr lang="ru-RU" sz="2400" dirty="0" smtClean="0">
                <a:solidFill>
                  <a:schemeClr val="bg1"/>
                </a:solidFill>
              </a:rPr>
              <a:t>В </a:t>
            </a:r>
            <a:r>
              <a:rPr lang="ru-RU" sz="2400" dirty="0">
                <a:solidFill>
                  <a:schemeClr val="bg1"/>
                </a:solidFill>
              </a:rPr>
              <a:t>связи с этим средства софинансирования могут расходоваться на цели, предусмотренные реализуемым мероприятием по тиражированию лучших практик по развитию цифровой грамотности школьников на базе русских школ за рубежом в соответствии с «Правилами №547», </a:t>
            </a:r>
            <a:endParaRPr lang="en-US" sz="2400" dirty="0" smtClean="0">
              <a:solidFill>
                <a:schemeClr val="bg1"/>
              </a:solidFill>
            </a:endParaRPr>
          </a:p>
          <a:p>
            <a:pPr algn="ctr"/>
            <a:r>
              <a:rPr lang="ru-RU" sz="2400" dirty="0" smtClean="0">
                <a:solidFill>
                  <a:schemeClr val="bg1"/>
                </a:solidFill>
              </a:rPr>
              <a:t>а </a:t>
            </a:r>
            <a:r>
              <a:rPr lang="ru-RU" sz="2400" dirty="0">
                <a:solidFill>
                  <a:schemeClr val="bg1"/>
                </a:solidFill>
              </a:rPr>
              <a:t>также на расходы на обеспечение материально-технических условий, необходимых для реализации проекта, не указанные в пункте 3 «Правил №547», в том числе, на  транспортные и иные расходы.</a:t>
            </a:r>
          </a:p>
        </p:txBody>
      </p:sp>
    </p:spTree>
    <p:extLst>
      <p:ext uri="{BB962C8B-B14F-4D97-AF65-F5344CB8AC3E}">
        <p14:creationId xmlns:p14="http://schemas.microsoft.com/office/powerpoint/2010/main" val="2040681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1181584"/>
            <a:ext cx="11955462" cy="5515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Текст 1"/>
          <p:cNvSpPr>
            <a:spLocks noGrp="1"/>
          </p:cNvSpPr>
          <p:nvPr>
            <p:ph type="body" sz="quarter" idx="10"/>
          </p:nvPr>
        </p:nvSpPr>
        <p:spPr/>
        <p:txBody>
          <a:bodyPr/>
          <a:lstStyle/>
          <a:p>
            <a:r>
              <a:rPr lang="ru-RU" sz="3600" dirty="0"/>
              <a:t>О  РУССКИХ ШКОЛАХ ЗА РУБЕЖОМ</a:t>
            </a:r>
          </a:p>
        </p:txBody>
      </p:sp>
      <p:sp>
        <p:nvSpPr>
          <p:cNvPr id="3" name="Прямоугольник 2"/>
          <p:cNvSpPr/>
          <p:nvPr/>
        </p:nvSpPr>
        <p:spPr>
          <a:xfrm>
            <a:off x="368347" y="1267408"/>
            <a:ext cx="11733866" cy="5324535"/>
          </a:xfrm>
          <a:prstGeom prst="rect">
            <a:avLst/>
          </a:prstGeom>
        </p:spPr>
        <p:txBody>
          <a:bodyPr wrap="square">
            <a:spAutoFit/>
          </a:bodyPr>
          <a:lstStyle/>
          <a:p>
            <a:r>
              <a:rPr lang="ru-RU" sz="2400" b="1" dirty="0">
                <a:solidFill>
                  <a:schemeClr val="bg1"/>
                </a:solidFill>
              </a:rPr>
              <a:t>Какие организации относятся к «русским школам за рубежом</a:t>
            </a:r>
            <a:r>
              <a:rPr lang="ru-RU" sz="2400" b="1" dirty="0" smtClean="0">
                <a:solidFill>
                  <a:schemeClr val="bg1"/>
                </a:solidFill>
              </a:rPr>
              <a:t>»?</a:t>
            </a:r>
            <a:endParaRPr lang="en-US" sz="2400" b="1" dirty="0" smtClean="0">
              <a:solidFill>
                <a:schemeClr val="bg1"/>
              </a:solidFill>
            </a:endParaRPr>
          </a:p>
          <a:p>
            <a:pPr algn="ctr"/>
            <a:r>
              <a:rPr lang="en-US" b="1" dirty="0" smtClean="0">
                <a:solidFill>
                  <a:schemeClr val="bg1"/>
                </a:solidFill>
              </a:rPr>
              <a:t>(</a:t>
            </a:r>
            <a:r>
              <a:rPr lang="ru-RU" b="1" i="1" dirty="0" smtClean="0">
                <a:solidFill>
                  <a:schemeClr val="bg1"/>
                </a:solidFill>
              </a:rPr>
              <a:t>Пункт </a:t>
            </a:r>
            <a:r>
              <a:rPr lang="ru-RU" b="1" i="1" dirty="0">
                <a:solidFill>
                  <a:schemeClr val="bg1"/>
                </a:solidFill>
              </a:rPr>
              <a:t>10 Концепции «Русская школа за рубежом», утвержденной Президентом РФ </a:t>
            </a:r>
            <a:r>
              <a:rPr lang="ru-RU" b="1" i="1" dirty="0" smtClean="0">
                <a:solidFill>
                  <a:schemeClr val="bg1"/>
                </a:solidFill>
              </a:rPr>
              <a:t>03.11.2015</a:t>
            </a:r>
            <a:r>
              <a:rPr lang="en-US" b="1" i="1" dirty="0" smtClean="0">
                <a:solidFill>
                  <a:schemeClr val="bg1"/>
                </a:solidFill>
              </a:rPr>
              <a:t>)</a:t>
            </a:r>
          </a:p>
          <a:p>
            <a:r>
              <a:rPr lang="ru-RU" b="1" i="1" dirty="0" smtClean="0">
                <a:solidFill>
                  <a:schemeClr val="bg1"/>
                </a:solidFill>
              </a:rPr>
              <a:t>К </a:t>
            </a:r>
            <a:r>
              <a:rPr lang="ru-RU" b="1" i="1" dirty="0">
                <a:solidFill>
                  <a:schemeClr val="bg1"/>
                </a:solidFill>
              </a:rPr>
              <a:t>ним относятся</a:t>
            </a:r>
            <a:r>
              <a:rPr lang="ru-RU" b="1" i="1" dirty="0" smtClean="0">
                <a:solidFill>
                  <a:schemeClr val="bg1"/>
                </a:solidFill>
              </a:rPr>
              <a:t>:</a:t>
            </a:r>
            <a:endParaRPr lang="en-US" b="1" i="1" dirty="0" smtClean="0">
              <a:solidFill>
                <a:schemeClr val="bg1"/>
              </a:solidFill>
            </a:endParaRPr>
          </a:p>
          <a:p>
            <a:pPr algn="just"/>
            <a:r>
              <a:rPr lang="ru-RU" sz="2000" b="1" dirty="0" smtClean="0">
                <a:solidFill>
                  <a:schemeClr val="bg1"/>
                </a:solidFill>
              </a:rPr>
              <a:t>а</a:t>
            </a:r>
            <a:r>
              <a:rPr lang="ru-RU" sz="2000" b="1" dirty="0">
                <a:solidFill>
                  <a:schemeClr val="bg1"/>
                </a:solidFill>
              </a:rPr>
              <a:t>) специализированные структурные образовательные подразделения в загранучреждениях МИДа России, осуществляющие образовательную деятельность по основным и дополнительным общеобразовательным программам с учетом особенностей, установленных статьей 88 Федерального закона «Об образовании в Российской Федерации»;</a:t>
            </a:r>
          </a:p>
          <a:p>
            <a:pPr algn="just"/>
            <a:r>
              <a:rPr lang="ru-RU" sz="2000" b="1" dirty="0">
                <a:solidFill>
                  <a:schemeClr val="bg1"/>
                </a:solidFill>
              </a:rPr>
              <a:t>б) российские образовательные организации (их филиалы), осуществляющие образовательную деятельность по основным и дополнительным общеобразовательным программам на территории иностранных государств;</a:t>
            </a:r>
          </a:p>
          <a:p>
            <a:pPr algn="just"/>
            <a:r>
              <a:rPr lang="ru-RU" sz="2000" b="1" dirty="0">
                <a:solidFill>
                  <a:schemeClr val="bg1"/>
                </a:solidFill>
              </a:rPr>
              <a:t>в) образовательные организации, созданные в соответствии с международными договорами Российской Федерации;</a:t>
            </a:r>
          </a:p>
          <a:p>
            <a:pPr algn="just"/>
            <a:r>
              <a:rPr lang="ru-RU" sz="2000" b="1" dirty="0">
                <a:solidFill>
                  <a:schemeClr val="bg1"/>
                </a:solidFill>
              </a:rPr>
              <a:t>г) иностранные организации (государственные и негосударственные), осуществляющие образовательную деятельность по основным и (или) дополнительным общеобразовательным программам полностью или частично на русском языке и (или) в соответствии с федеральными государственными образовательными стандартами.</a:t>
            </a:r>
          </a:p>
        </p:txBody>
      </p:sp>
    </p:spTree>
    <p:extLst>
      <p:ext uri="{BB962C8B-B14F-4D97-AF65-F5344CB8AC3E}">
        <p14:creationId xmlns:p14="http://schemas.microsoft.com/office/powerpoint/2010/main" val="1847368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97153" y="321925"/>
            <a:ext cx="11573197" cy="724247"/>
          </a:xfrm>
        </p:spPr>
        <p:txBody>
          <a:bodyPr/>
          <a:lstStyle/>
          <a:p>
            <a:endParaRPr lang="en-US" sz="3600" dirty="0" smtClean="0"/>
          </a:p>
          <a:p>
            <a:r>
              <a:rPr lang="ru-RU" sz="3600" dirty="0" smtClean="0"/>
              <a:t>О  </a:t>
            </a:r>
            <a:r>
              <a:rPr lang="ru-RU" sz="3600" dirty="0"/>
              <a:t>РУССКИХ ШКОЛАХ ЗА РУБЕЖОМ</a:t>
            </a:r>
          </a:p>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846138"/>
            <a:ext cx="11955462" cy="4262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98938" y="1073343"/>
            <a:ext cx="11465170" cy="3693319"/>
          </a:xfrm>
          <a:prstGeom prst="rect">
            <a:avLst/>
          </a:prstGeom>
        </p:spPr>
        <p:txBody>
          <a:bodyPr wrap="square">
            <a:spAutoFit/>
          </a:bodyPr>
          <a:lstStyle/>
          <a:p>
            <a:pPr algn="just" fontAlgn="base"/>
            <a:r>
              <a:rPr lang="ru-RU" dirty="0" smtClean="0">
                <a:solidFill>
                  <a:schemeClr val="bg1"/>
                </a:solidFill>
              </a:rPr>
              <a:t>В Правилах предоставления грантов в форме субсидий из федерального бюджета некоммерческим организациям на проведение мероприятий по тиражированию лучших практик по развитию цифровой грамотности школьников на базе русских школ за рубежом, утвержденных постановлением Правительства Российской Федерации от 3 мая 2019 г.                   № 547 в пункте 2 </a:t>
            </a:r>
            <a:r>
              <a:rPr lang="ru-RU" b="1" dirty="0" smtClean="0">
                <a:solidFill>
                  <a:schemeClr val="bg1"/>
                </a:solidFill>
              </a:rPr>
              <a:t>установлен приоритет стран:</a:t>
            </a:r>
            <a:endParaRPr lang="en-US" b="1" dirty="0" smtClean="0">
              <a:solidFill>
                <a:schemeClr val="bg1"/>
              </a:solidFill>
            </a:endParaRPr>
          </a:p>
          <a:p>
            <a:pPr algn="just" fontAlgn="base"/>
            <a:endParaRPr lang="ru-RU" dirty="0" smtClean="0">
              <a:solidFill>
                <a:schemeClr val="bg1"/>
              </a:solidFill>
            </a:endParaRPr>
          </a:p>
          <a:p>
            <a:pPr algn="just" fontAlgn="base"/>
            <a:r>
              <a:rPr lang="ru-RU" dirty="0" smtClean="0">
                <a:solidFill>
                  <a:schemeClr val="bg1"/>
                </a:solidFill>
              </a:rPr>
              <a:t>«</a:t>
            </a:r>
            <a:r>
              <a:rPr lang="ru-RU" dirty="0">
                <a:solidFill>
                  <a:schemeClr val="bg1"/>
                </a:solidFill>
              </a:rPr>
              <a:t>Субсидия предоставляется на конкурсной основе бюджетным, автономным учреждениям и иным некоммерческим организациям (далее - организации) на осуществление проектов, имеющих наибольшую актуальность и позволяющих достичь лучших практических результатов, с целью реализации мероприятий по тиражированию лучших практик по развитию цифровой грамотности школьников, в том числе по углубленному изучению информационных технологий и программирования </a:t>
            </a:r>
            <a:r>
              <a:rPr lang="ru-RU" b="1" dirty="0">
                <a:solidFill>
                  <a:schemeClr val="bg1"/>
                </a:solidFill>
              </a:rPr>
              <a:t>на базе русских школ за рубежом, в первую очередь в странах Евразийского экономического союза,</a:t>
            </a:r>
            <a:r>
              <a:rPr lang="ru-RU" dirty="0">
                <a:solidFill>
                  <a:schemeClr val="bg1"/>
                </a:solidFill>
              </a:rPr>
              <a:t> в рамках федерального проекта</a:t>
            </a:r>
            <a:r>
              <a:rPr lang="ru-RU" dirty="0" smtClean="0">
                <a:solidFill>
                  <a:schemeClr val="bg1"/>
                </a:solidFill>
              </a:rPr>
              <a:t>.»</a:t>
            </a:r>
            <a:endParaRPr lang="en-US" dirty="0" smtClean="0">
              <a:solidFill>
                <a:schemeClr val="bg1"/>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404" y="5171956"/>
            <a:ext cx="11552238" cy="1510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98938" y="5080416"/>
            <a:ext cx="11306908" cy="1938992"/>
          </a:xfrm>
          <a:prstGeom prst="rect">
            <a:avLst/>
          </a:prstGeom>
          <a:noFill/>
        </p:spPr>
        <p:txBody>
          <a:bodyPr wrap="square" rtlCol="0">
            <a:spAutoFit/>
          </a:bodyPr>
          <a:lstStyle/>
          <a:p>
            <a:pPr algn="just" fontAlgn="base"/>
            <a:endParaRPr lang="ru-RU" dirty="0">
              <a:solidFill>
                <a:schemeClr val="bg1"/>
              </a:solidFill>
            </a:endParaRPr>
          </a:p>
          <a:p>
            <a:pPr algn="just" fontAlgn="base"/>
            <a:r>
              <a:rPr lang="ru-RU" sz="2800" dirty="0">
                <a:solidFill>
                  <a:schemeClr val="bg1"/>
                </a:solidFill>
              </a:rPr>
              <a:t>Государствами-членами ЕАЭС являются </a:t>
            </a:r>
            <a:r>
              <a:rPr lang="ru-RU" sz="2800" b="1" dirty="0">
                <a:solidFill>
                  <a:schemeClr val="bg1"/>
                </a:solidFill>
              </a:rPr>
              <a:t>Армения, Белоруссия, Казахстан, Киргизия. Молдавия</a:t>
            </a:r>
            <a:r>
              <a:rPr lang="ru-RU" sz="2800" dirty="0">
                <a:solidFill>
                  <a:schemeClr val="bg1"/>
                </a:solidFill>
              </a:rPr>
              <a:t> является государством-наблюдателем ЕАЭС.</a:t>
            </a:r>
          </a:p>
          <a:p>
            <a:endParaRPr lang="ru-RU" dirty="0"/>
          </a:p>
        </p:txBody>
      </p:sp>
    </p:spTree>
    <p:extLst>
      <p:ext uri="{BB962C8B-B14F-4D97-AF65-F5344CB8AC3E}">
        <p14:creationId xmlns:p14="http://schemas.microsoft.com/office/powerpoint/2010/main" val="1321101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00135" y="357094"/>
            <a:ext cx="10840917" cy="724247"/>
          </a:xfrm>
        </p:spPr>
        <p:txBody>
          <a:bodyPr/>
          <a:lstStyle/>
          <a:p>
            <a:r>
              <a:rPr lang="ru-RU" sz="3200" dirty="0"/>
              <a:t>О СРОЧНОСТИ ИСПОЛЬЗОВАНИЯ СРЕДСТВ ГРАНТА</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85" y="1162050"/>
            <a:ext cx="11552238" cy="1725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08" y="3077307"/>
            <a:ext cx="11878407" cy="371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75932" y="1317535"/>
            <a:ext cx="11304344" cy="1569660"/>
          </a:xfrm>
          <a:prstGeom prst="rect">
            <a:avLst/>
          </a:prstGeom>
        </p:spPr>
        <p:txBody>
          <a:bodyPr wrap="square">
            <a:spAutoFit/>
          </a:bodyPr>
          <a:lstStyle/>
          <a:p>
            <a:pPr algn="ctr"/>
            <a:r>
              <a:rPr lang="ru-RU" sz="2400" dirty="0">
                <a:solidFill>
                  <a:schemeClr val="bg1"/>
                </a:solidFill>
              </a:rPr>
              <a:t>Средства гранта необходимо использовать до 25.12.2019 (плановая дата заключительных платежей). </a:t>
            </a:r>
            <a:endParaRPr lang="en-US" sz="2400" dirty="0" smtClean="0">
              <a:solidFill>
                <a:schemeClr val="bg1"/>
              </a:solidFill>
            </a:endParaRPr>
          </a:p>
          <a:p>
            <a:pPr algn="ctr"/>
            <a:r>
              <a:rPr lang="ru-RU" sz="2400" dirty="0" smtClean="0">
                <a:solidFill>
                  <a:schemeClr val="bg1"/>
                </a:solidFill>
              </a:rPr>
              <a:t>С </a:t>
            </a:r>
            <a:r>
              <a:rPr lang="ru-RU" sz="2400" dirty="0">
                <a:solidFill>
                  <a:schemeClr val="bg1"/>
                </a:solidFill>
              </a:rPr>
              <a:t>учетом (предновогоднего режима работы казначейства и процедуры согласования платежей).</a:t>
            </a:r>
          </a:p>
        </p:txBody>
      </p:sp>
      <p:sp>
        <p:nvSpPr>
          <p:cNvPr id="5" name="Прямоугольник 4"/>
          <p:cNvSpPr/>
          <p:nvPr/>
        </p:nvSpPr>
        <p:spPr>
          <a:xfrm>
            <a:off x="251985" y="3224324"/>
            <a:ext cx="11731930" cy="3724096"/>
          </a:xfrm>
          <a:prstGeom prst="rect">
            <a:avLst/>
          </a:prstGeom>
        </p:spPr>
        <p:txBody>
          <a:bodyPr wrap="square">
            <a:spAutoFit/>
          </a:bodyPr>
          <a:lstStyle/>
          <a:p>
            <a:pPr algn="ctr"/>
            <a:r>
              <a:rPr lang="ru-RU" sz="2000" b="1" dirty="0">
                <a:solidFill>
                  <a:schemeClr val="bg1"/>
                </a:solidFill>
              </a:rPr>
              <a:t>Процедура согласования изменение кодов включает:</a:t>
            </a:r>
          </a:p>
          <a:p>
            <a:pPr marL="285750" indent="-285750">
              <a:buFont typeface="Wingdings" panose="05000000000000000000" pitchFamily="2" charset="2"/>
              <a:buChar char="Ø"/>
            </a:pPr>
            <a:r>
              <a:rPr lang="ru-RU" sz="2000" b="1" dirty="0" smtClean="0">
                <a:solidFill>
                  <a:schemeClr val="bg1"/>
                </a:solidFill>
              </a:rPr>
              <a:t>1.Обоснование </a:t>
            </a:r>
            <a:r>
              <a:rPr lang="ru-RU" sz="2000" b="1" dirty="0">
                <a:solidFill>
                  <a:schemeClr val="bg1"/>
                </a:solidFill>
              </a:rPr>
              <a:t>в форме обращения в адрес </a:t>
            </a:r>
            <a:r>
              <a:rPr lang="ru-RU" sz="2000" b="1" dirty="0" err="1">
                <a:solidFill>
                  <a:schemeClr val="bg1"/>
                </a:solidFill>
              </a:rPr>
              <a:t>Россотрудничества</a:t>
            </a:r>
            <a:r>
              <a:rPr lang="ru-RU" sz="2000" b="1" dirty="0">
                <a:solidFill>
                  <a:schemeClr val="bg1"/>
                </a:solidFill>
              </a:rPr>
              <a:t>;</a:t>
            </a:r>
          </a:p>
          <a:p>
            <a:pPr marL="285750" indent="-285750">
              <a:buFont typeface="Wingdings" panose="05000000000000000000" pitchFamily="2" charset="2"/>
              <a:buChar char="Ø"/>
            </a:pPr>
            <a:r>
              <a:rPr lang="ru-RU" sz="2000" b="1" dirty="0" smtClean="0">
                <a:solidFill>
                  <a:schemeClr val="bg1"/>
                </a:solidFill>
              </a:rPr>
              <a:t>2.Согласование </a:t>
            </a:r>
            <a:r>
              <a:rPr lang="ru-RU" sz="2000" b="1" dirty="0" err="1">
                <a:solidFill>
                  <a:schemeClr val="bg1"/>
                </a:solidFill>
              </a:rPr>
              <a:t>Россотрудничеством</a:t>
            </a:r>
            <a:r>
              <a:rPr lang="ru-RU" sz="2000" b="1" dirty="0">
                <a:solidFill>
                  <a:schemeClr val="bg1"/>
                </a:solidFill>
              </a:rPr>
              <a:t>;</a:t>
            </a:r>
          </a:p>
          <a:p>
            <a:pPr marL="285750" indent="-285750">
              <a:buFont typeface="Wingdings" panose="05000000000000000000" pitchFamily="2" charset="2"/>
              <a:buChar char="Ø"/>
            </a:pPr>
            <a:r>
              <a:rPr lang="ru-RU" sz="2000" b="1" dirty="0" smtClean="0">
                <a:solidFill>
                  <a:schemeClr val="bg1"/>
                </a:solidFill>
              </a:rPr>
              <a:t>3.Подписание </a:t>
            </a:r>
            <a:r>
              <a:rPr lang="ru-RU" sz="2000" b="1" dirty="0">
                <a:solidFill>
                  <a:schemeClr val="bg1"/>
                </a:solidFill>
              </a:rPr>
              <a:t>дополнительного соглашения к Соглашению;</a:t>
            </a:r>
          </a:p>
          <a:p>
            <a:pPr marL="285750" indent="-285750">
              <a:buFont typeface="Wingdings" panose="05000000000000000000" pitchFamily="2" charset="2"/>
              <a:buChar char="Ø"/>
            </a:pPr>
            <a:r>
              <a:rPr lang="ru-RU" sz="2000" b="1" dirty="0" smtClean="0">
                <a:solidFill>
                  <a:schemeClr val="bg1"/>
                </a:solidFill>
              </a:rPr>
              <a:t>4.Присвоение </a:t>
            </a:r>
            <a:r>
              <a:rPr lang="ru-RU" sz="2000" b="1" dirty="0" err="1">
                <a:solidFill>
                  <a:schemeClr val="bg1"/>
                </a:solidFill>
              </a:rPr>
              <a:t>допсоглашению</a:t>
            </a:r>
            <a:r>
              <a:rPr lang="ru-RU" sz="2000" b="1" dirty="0">
                <a:solidFill>
                  <a:schemeClr val="bg1"/>
                </a:solidFill>
              </a:rPr>
              <a:t> номера бюджетного обязательства;</a:t>
            </a:r>
          </a:p>
          <a:p>
            <a:pPr marL="285750" indent="-285750">
              <a:buFont typeface="Wingdings" panose="05000000000000000000" pitchFamily="2" charset="2"/>
              <a:buChar char="Ø"/>
            </a:pPr>
            <a:r>
              <a:rPr lang="ru-RU" sz="2000" b="1" dirty="0" smtClean="0">
                <a:solidFill>
                  <a:schemeClr val="bg1"/>
                </a:solidFill>
              </a:rPr>
              <a:t>5.Подачу </a:t>
            </a:r>
            <a:r>
              <a:rPr lang="ru-RU" sz="2000" b="1" dirty="0">
                <a:solidFill>
                  <a:schemeClr val="bg1"/>
                </a:solidFill>
              </a:rPr>
              <a:t>Сведений с учетом измененных кодов;</a:t>
            </a:r>
          </a:p>
          <a:p>
            <a:pPr marL="285750" indent="-285750">
              <a:buFont typeface="Wingdings" panose="05000000000000000000" pitchFamily="2" charset="2"/>
              <a:buChar char="Ø"/>
            </a:pPr>
            <a:r>
              <a:rPr lang="ru-RU" sz="2000" b="1" dirty="0" smtClean="0">
                <a:solidFill>
                  <a:schemeClr val="bg1"/>
                </a:solidFill>
              </a:rPr>
              <a:t>6.Согласование </a:t>
            </a:r>
            <a:r>
              <a:rPr lang="ru-RU" sz="2000" b="1" dirty="0">
                <a:solidFill>
                  <a:schemeClr val="bg1"/>
                </a:solidFill>
              </a:rPr>
              <a:t>Сведений ТОФК;</a:t>
            </a:r>
          </a:p>
          <a:p>
            <a:pPr marL="285750" indent="-285750">
              <a:buFont typeface="Wingdings" panose="05000000000000000000" pitchFamily="2" charset="2"/>
              <a:buChar char="Ø"/>
            </a:pPr>
            <a:r>
              <a:rPr lang="ru-RU" sz="2000" b="1" dirty="0" smtClean="0">
                <a:solidFill>
                  <a:schemeClr val="bg1"/>
                </a:solidFill>
              </a:rPr>
              <a:t>7.Возможность </a:t>
            </a:r>
            <a:r>
              <a:rPr lang="ru-RU" sz="2000" b="1" dirty="0">
                <a:solidFill>
                  <a:schemeClr val="bg1"/>
                </a:solidFill>
              </a:rPr>
              <a:t>заплатить в соответствии с уточненными Сведениями</a:t>
            </a:r>
            <a:r>
              <a:rPr lang="ru-RU" sz="2000" b="1" dirty="0" smtClean="0">
                <a:solidFill>
                  <a:schemeClr val="bg1"/>
                </a:solidFill>
              </a:rPr>
              <a:t>.</a:t>
            </a:r>
            <a:endParaRPr lang="en-US" sz="2000" b="1" dirty="0" smtClean="0">
              <a:solidFill>
                <a:schemeClr val="bg1"/>
              </a:solidFill>
            </a:endParaRPr>
          </a:p>
          <a:p>
            <a:pPr marL="285750" indent="-285750">
              <a:buFont typeface="Wingdings" panose="05000000000000000000" pitchFamily="2" charset="2"/>
              <a:buChar char="Ø"/>
            </a:pPr>
            <a:endParaRPr lang="ru-RU" sz="2000" b="1" dirty="0">
              <a:solidFill>
                <a:schemeClr val="bg1"/>
              </a:solidFill>
            </a:endParaRPr>
          </a:p>
          <a:p>
            <a:pPr algn="just"/>
            <a:r>
              <a:rPr lang="ru-RU" dirty="0">
                <a:solidFill>
                  <a:schemeClr val="bg1"/>
                </a:solidFill>
              </a:rPr>
              <a:t>Решение о потребности в изменения кодов направления использования гранта целесообразно принимать с учетом </a:t>
            </a:r>
            <a:r>
              <a:rPr lang="ru-RU" dirty="0" smtClean="0">
                <a:solidFill>
                  <a:schemeClr val="bg1"/>
                </a:solidFill>
              </a:rPr>
              <a:t>процедуры </a:t>
            </a:r>
            <a:r>
              <a:rPr lang="ru-RU" dirty="0">
                <a:solidFill>
                  <a:schemeClr val="bg1"/>
                </a:solidFill>
              </a:rPr>
              <a:t>согласования изменения кода направления использования </a:t>
            </a:r>
            <a:r>
              <a:rPr lang="ru-RU" dirty="0" smtClean="0">
                <a:solidFill>
                  <a:schemeClr val="bg1"/>
                </a:solidFill>
              </a:rPr>
              <a:t>гранта</a:t>
            </a:r>
            <a:endParaRPr lang="en-US" dirty="0" smtClean="0">
              <a:solidFill>
                <a:schemeClr val="bg1"/>
              </a:solidFill>
            </a:endParaRPr>
          </a:p>
          <a:p>
            <a:pPr algn="ctr"/>
            <a:r>
              <a:rPr lang="ru-RU" dirty="0" smtClean="0">
                <a:solidFill>
                  <a:schemeClr val="bg1"/>
                </a:solidFill>
              </a:rPr>
              <a:t> </a:t>
            </a:r>
            <a:r>
              <a:rPr lang="ru-RU" dirty="0">
                <a:solidFill>
                  <a:schemeClr val="bg1"/>
                </a:solidFill>
              </a:rPr>
              <a:t>(</a:t>
            </a:r>
            <a:r>
              <a:rPr lang="ru-RU" sz="2000" b="1" u="sng" dirty="0">
                <a:solidFill>
                  <a:schemeClr val="bg1"/>
                </a:solidFill>
              </a:rPr>
              <a:t>минимум 5 рабочих дней</a:t>
            </a:r>
            <a:r>
              <a:rPr lang="ru-RU" b="1" dirty="0">
                <a:solidFill>
                  <a:schemeClr val="bg1"/>
                </a:solidFill>
              </a:rPr>
              <a:t>).</a:t>
            </a:r>
          </a:p>
        </p:txBody>
      </p:sp>
    </p:spTree>
    <p:extLst>
      <p:ext uri="{BB962C8B-B14F-4D97-AF65-F5344CB8AC3E}">
        <p14:creationId xmlns:p14="http://schemas.microsoft.com/office/powerpoint/2010/main" val="3050199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ru-RU" sz="2400" b="1" dirty="0"/>
              <a:t>РЕЗУЛЬТАТЫ МОНИТОРИНГОВЫХ ВЫЕЗДОВ И ПРЕДОСТАВЛЕНИЯ МОНИТОРИНГОВОЙ ИНФОРМАЦИИ ПО </a:t>
            </a:r>
            <a:r>
              <a:rPr lang="ru-RU" sz="2400" b="1" dirty="0" smtClean="0"/>
              <a:t>ЗАПРОСУ</a:t>
            </a:r>
            <a:endParaRPr lang="ru-RU" sz="24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447" y="2392341"/>
            <a:ext cx="11552238" cy="862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43" y="3376251"/>
            <a:ext cx="11552238" cy="121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447" y="1120676"/>
            <a:ext cx="115522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04" y="4728310"/>
            <a:ext cx="11552238" cy="862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04" y="5828508"/>
            <a:ext cx="11552238" cy="862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14447" y="1120676"/>
            <a:ext cx="11552238" cy="1200329"/>
          </a:xfrm>
          <a:prstGeom prst="rect">
            <a:avLst/>
          </a:prstGeom>
        </p:spPr>
        <p:txBody>
          <a:bodyPr wrap="square">
            <a:spAutoFit/>
          </a:bodyPr>
          <a:lstStyle/>
          <a:p>
            <a:pPr algn="just"/>
            <a:r>
              <a:rPr lang="ru-RU" b="1" dirty="0" smtClean="0">
                <a:solidFill>
                  <a:schemeClr val="bg1"/>
                </a:solidFill>
              </a:rPr>
              <a:t>При </a:t>
            </a:r>
            <a:r>
              <a:rPr lang="ru-RU" b="1" dirty="0">
                <a:solidFill>
                  <a:schemeClr val="bg1"/>
                </a:solidFill>
              </a:rPr>
              <a:t>подаче информации о расходах по оказанию услуг по договорам ГПХ (для отчетности по затратам из средств гранта или софинансирования) необходимо указывать </a:t>
            </a:r>
            <a:r>
              <a:rPr lang="ru-RU" b="1" dirty="0" smtClean="0">
                <a:solidFill>
                  <a:schemeClr val="bg1"/>
                </a:solidFill>
              </a:rPr>
              <a:t>значение, в том числе,  </a:t>
            </a:r>
            <a:r>
              <a:rPr lang="ru-RU" b="1" dirty="0">
                <a:solidFill>
                  <a:schemeClr val="bg1"/>
                </a:solidFill>
              </a:rPr>
              <a:t>с учетом затрат по платежам по НДФЛ, ПФР, ОМС (то есть итоговое значение с учетом всех затрат). </a:t>
            </a:r>
            <a:endParaRPr lang="en-US" b="1" dirty="0" smtClean="0">
              <a:solidFill>
                <a:schemeClr val="bg1"/>
              </a:solidFill>
            </a:endParaRPr>
          </a:p>
          <a:p>
            <a:pPr algn="just"/>
            <a:r>
              <a:rPr lang="ru-RU" b="1" dirty="0">
                <a:solidFill>
                  <a:schemeClr val="bg1"/>
                </a:solidFill>
              </a:rPr>
              <a:t>Н</a:t>
            </a:r>
            <a:r>
              <a:rPr lang="ru-RU" b="1" dirty="0" smtClean="0">
                <a:solidFill>
                  <a:schemeClr val="bg1"/>
                </a:solidFill>
              </a:rPr>
              <a:t>алоговые </a:t>
            </a:r>
            <a:r>
              <a:rPr lang="ru-RU" b="1" dirty="0">
                <a:solidFill>
                  <a:schemeClr val="bg1"/>
                </a:solidFill>
              </a:rPr>
              <a:t>затраты также разрешены из средств гранта и </a:t>
            </a:r>
            <a:r>
              <a:rPr lang="ru-RU" b="1" dirty="0" err="1" smtClean="0">
                <a:solidFill>
                  <a:schemeClr val="bg1"/>
                </a:solidFill>
              </a:rPr>
              <a:t>софинансирования</a:t>
            </a:r>
            <a:r>
              <a:rPr lang="ru-RU" b="1" dirty="0">
                <a:solidFill>
                  <a:schemeClr val="bg1"/>
                </a:solidFill>
              </a:rPr>
              <a:t>.</a:t>
            </a:r>
          </a:p>
        </p:txBody>
      </p:sp>
      <p:sp>
        <p:nvSpPr>
          <p:cNvPr id="5" name="Прямоугольник 4"/>
          <p:cNvSpPr/>
          <p:nvPr/>
        </p:nvSpPr>
        <p:spPr>
          <a:xfrm>
            <a:off x="411162" y="2490789"/>
            <a:ext cx="11455523" cy="646331"/>
          </a:xfrm>
          <a:prstGeom prst="rect">
            <a:avLst/>
          </a:prstGeom>
        </p:spPr>
        <p:txBody>
          <a:bodyPr wrap="square">
            <a:spAutoFit/>
          </a:bodyPr>
          <a:lstStyle/>
          <a:p>
            <a:pPr algn="just"/>
            <a:r>
              <a:rPr lang="ru-RU" b="1" dirty="0" smtClean="0">
                <a:solidFill>
                  <a:schemeClr val="bg1"/>
                </a:solidFill>
              </a:rPr>
              <a:t>При </a:t>
            </a:r>
            <a:r>
              <a:rPr lang="ru-RU" b="1" dirty="0">
                <a:solidFill>
                  <a:schemeClr val="bg1"/>
                </a:solidFill>
              </a:rPr>
              <a:t>выплате штатным работникам </a:t>
            </a:r>
            <a:r>
              <a:rPr lang="ru-RU" b="1" dirty="0" err="1">
                <a:solidFill>
                  <a:schemeClr val="bg1"/>
                </a:solidFill>
              </a:rPr>
              <a:t>грантополучателя</a:t>
            </a:r>
            <a:r>
              <a:rPr lang="ru-RU" b="1" dirty="0">
                <a:solidFill>
                  <a:schemeClr val="bg1"/>
                </a:solidFill>
              </a:rPr>
              <a:t> из средств гранта необходимо предоставлять </a:t>
            </a:r>
            <a:r>
              <a:rPr lang="ru-RU" b="1" u="sng" dirty="0">
                <a:solidFill>
                  <a:schemeClr val="bg1"/>
                </a:solidFill>
              </a:rPr>
              <a:t>Приказ о выплате надбавки </a:t>
            </a:r>
            <a:r>
              <a:rPr lang="ru-RU" b="1" dirty="0">
                <a:solidFill>
                  <a:schemeClr val="bg1"/>
                </a:solidFill>
              </a:rPr>
              <a:t>к заработной плате (как документ – основание).</a:t>
            </a:r>
          </a:p>
        </p:txBody>
      </p:sp>
      <p:sp>
        <p:nvSpPr>
          <p:cNvPr id="6" name="Прямоугольник 5"/>
          <p:cNvSpPr/>
          <p:nvPr/>
        </p:nvSpPr>
        <p:spPr>
          <a:xfrm>
            <a:off x="411162" y="3376251"/>
            <a:ext cx="11503881" cy="1200329"/>
          </a:xfrm>
          <a:prstGeom prst="rect">
            <a:avLst/>
          </a:prstGeom>
        </p:spPr>
        <p:txBody>
          <a:bodyPr wrap="square">
            <a:spAutoFit/>
          </a:bodyPr>
          <a:lstStyle/>
          <a:p>
            <a:pPr algn="just"/>
            <a:r>
              <a:rPr lang="ru-RU" b="1" dirty="0" smtClean="0">
                <a:solidFill>
                  <a:schemeClr val="bg1"/>
                </a:solidFill>
              </a:rPr>
              <a:t>При </a:t>
            </a:r>
            <a:r>
              <a:rPr lang="ru-RU" b="1" dirty="0">
                <a:solidFill>
                  <a:schemeClr val="bg1"/>
                </a:solidFill>
              </a:rPr>
              <a:t>обосновании использования средств софинансирования на командировочные расходы необходимо </a:t>
            </a:r>
            <a:r>
              <a:rPr lang="ru-RU" b="1" dirty="0" smtClean="0">
                <a:solidFill>
                  <a:schemeClr val="bg1"/>
                </a:solidFill>
              </a:rPr>
              <a:t>предоставлять: </a:t>
            </a:r>
            <a:r>
              <a:rPr lang="ru-RU" b="1" dirty="0">
                <a:solidFill>
                  <a:schemeClr val="bg1"/>
                </a:solidFill>
              </a:rPr>
              <a:t>Приказ о командировании,  служебное задание на командировку (при наличии), отчет о командировке (о выполнении работ), авансовый отчет, транспортные документы (копии билетов), копии счетов об оплате гостиничных услуг.</a:t>
            </a:r>
          </a:p>
        </p:txBody>
      </p:sp>
      <p:sp>
        <p:nvSpPr>
          <p:cNvPr id="10" name="Прямоугольник 9"/>
          <p:cNvSpPr/>
          <p:nvPr/>
        </p:nvSpPr>
        <p:spPr>
          <a:xfrm>
            <a:off x="362804" y="4805770"/>
            <a:ext cx="11455523" cy="707886"/>
          </a:xfrm>
          <a:prstGeom prst="rect">
            <a:avLst/>
          </a:prstGeom>
        </p:spPr>
        <p:txBody>
          <a:bodyPr wrap="square">
            <a:spAutoFit/>
          </a:bodyPr>
          <a:lstStyle/>
          <a:p>
            <a:pPr algn="ctr"/>
            <a:r>
              <a:rPr lang="ru-RU" sz="2000" b="1" dirty="0" smtClean="0">
                <a:solidFill>
                  <a:schemeClr val="bg1"/>
                </a:solidFill>
              </a:rPr>
              <a:t>Отчеты </a:t>
            </a:r>
            <a:r>
              <a:rPr lang="ru-RU" sz="2000" b="1" dirty="0">
                <a:solidFill>
                  <a:schemeClr val="bg1"/>
                </a:solidFill>
              </a:rPr>
              <a:t>об информационном сопровождении должны содержать </a:t>
            </a:r>
            <a:r>
              <a:rPr lang="ru-RU" sz="2000" b="1" dirty="0" smtClean="0">
                <a:solidFill>
                  <a:schemeClr val="bg1"/>
                </a:solidFill>
              </a:rPr>
              <a:t>релизы </a:t>
            </a:r>
          </a:p>
          <a:p>
            <a:pPr algn="ctr"/>
            <a:r>
              <a:rPr lang="ru-RU" sz="2000" b="1" dirty="0" smtClean="0">
                <a:solidFill>
                  <a:schemeClr val="bg1"/>
                </a:solidFill>
              </a:rPr>
              <a:t>(</a:t>
            </a:r>
            <a:r>
              <a:rPr lang="ru-RU" sz="2000" b="1" dirty="0">
                <a:solidFill>
                  <a:schemeClr val="bg1"/>
                </a:solidFill>
              </a:rPr>
              <a:t>не только ссылки на их размещение).</a:t>
            </a:r>
          </a:p>
        </p:txBody>
      </p:sp>
      <p:sp>
        <p:nvSpPr>
          <p:cNvPr id="11" name="Прямоугольник 10"/>
          <p:cNvSpPr/>
          <p:nvPr/>
        </p:nvSpPr>
        <p:spPr>
          <a:xfrm>
            <a:off x="343143" y="5828508"/>
            <a:ext cx="11368211" cy="1015663"/>
          </a:xfrm>
          <a:prstGeom prst="rect">
            <a:avLst/>
          </a:prstGeom>
        </p:spPr>
        <p:txBody>
          <a:bodyPr wrap="square">
            <a:spAutoFit/>
          </a:bodyPr>
          <a:lstStyle/>
          <a:p>
            <a:pPr algn="ctr"/>
            <a:r>
              <a:rPr lang="ru-RU" sz="2000" b="1" dirty="0" smtClean="0">
                <a:solidFill>
                  <a:schemeClr val="bg1"/>
                </a:solidFill>
              </a:rPr>
              <a:t>Договоры </a:t>
            </a:r>
            <a:r>
              <a:rPr lang="ru-RU" sz="2000" b="1" dirty="0">
                <a:solidFill>
                  <a:schemeClr val="bg1"/>
                </a:solidFill>
              </a:rPr>
              <a:t>ГПХ должны содержать подробное техническое задание на выполнение работ, включая количественные и качественные характеристики выполняемых работ.</a:t>
            </a:r>
          </a:p>
          <a:p>
            <a:pPr algn="ctr"/>
            <a:endParaRPr lang="ru-RU" sz="2000" b="1" dirty="0">
              <a:solidFill>
                <a:schemeClr val="bg1"/>
              </a:solidFill>
            </a:endParaRPr>
          </a:p>
        </p:txBody>
      </p:sp>
    </p:spTree>
    <p:extLst>
      <p:ext uri="{BB962C8B-B14F-4D97-AF65-F5344CB8AC3E}">
        <p14:creationId xmlns:p14="http://schemas.microsoft.com/office/powerpoint/2010/main" val="1031177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12177" y="339509"/>
            <a:ext cx="10612315" cy="724247"/>
          </a:xfrm>
        </p:spPr>
        <p:txBody>
          <a:bodyPr/>
          <a:lstStyle/>
          <a:p>
            <a:endParaRPr lang="ru-RU" sz="2400" dirty="0" smtClean="0"/>
          </a:p>
          <a:p>
            <a:r>
              <a:rPr lang="ru-RU" sz="2400" b="1" dirty="0" smtClean="0"/>
              <a:t>СОСТАВ </a:t>
            </a:r>
            <a:r>
              <a:rPr lang="ru-RU" sz="2400" b="1" dirty="0"/>
              <a:t>ИНФОРМАЦИИ, ОЖИДАЕМОЙ ПРИ ПРЕДОСТАВЛЕНИИ СПИСКОВ ОБУЧЕННЫХ </a:t>
            </a:r>
          </a:p>
          <a:p>
            <a:endParaRPr lang="ru-RU" sz="24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891" y="3087973"/>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77" y="4819038"/>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891" y="1265930"/>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48907" y="1159241"/>
            <a:ext cx="11271739" cy="1938992"/>
          </a:xfrm>
          <a:prstGeom prst="rect">
            <a:avLst/>
          </a:prstGeom>
        </p:spPr>
        <p:txBody>
          <a:bodyPr wrap="square">
            <a:spAutoFit/>
          </a:bodyPr>
          <a:lstStyle/>
          <a:p>
            <a:pPr marL="342900" indent="-342900" algn="just">
              <a:buFont typeface="Wingdings" panose="05000000000000000000" pitchFamily="2" charset="2"/>
              <a:buChar char="Ø"/>
            </a:pPr>
            <a:r>
              <a:rPr lang="ru-RU" sz="2000" b="1" dirty="0" smtClean="0">
                <a:solidFill>
                  <a:schemeClr val="bg1"/>
                </a:solidFill>
              </a:rPr>
              <a:t>Фамилия</a:t>
            </a:r>
            <a:r>
              <a:rPr lang="ru-RU" sz="2000" b="1" dirty="0">
                <a:solidFill>
                  <a:schemeClr val="bg1"/>
                </a:solidFill>
              </a:rPr>
              <a:t>, имя и отчество ученика/работника русской школы за рубежом, прошедшего обучение;</a:t>
            </a:r>
          </a:p>
          <a:p>
            <a:pPr marL="342900" indent="-342900" algn="just">
              <a:buFont typeface="Wingdings" panose="05000000000000000000" pitchFamily="2" charset="2"/>
              <a:buChar char="Ø"/>
            </a:pPr>
            <a:r>
              <a:rPr lang="ru-RU" sz="2000" b="1" dirty="0" smtClean="0">
                <a:solidFill>
                  <a:schemeClr val="bg1"/>
                </a:solidFill>
              </a:rPr>
              <a:t>Статус </a:t>
            </a:r>
            <a:r>
              <a:rPr lang="ru-RU" sz="2000" b="1" dirty="0">
                <a:solidFill>
                  <a:schemeClr val="bg1"/>
                </a:solidFill>
              </a:rPr>
              <a:t>прошедшего обучение (ученик/работник русской школы за рубежом</a:t>
            </a:r>
            <a:r>
              <a:rPr lang="ru-RU" sz="2000" b="1" dirty="0" smtClean="0">
                <a:solidFill>
                  <a:schemeClr val="bg1"/>
                </a:solidFill>
              </a:rPr>
              <a:t>);</a:t>
            </a:r>
          </a:p>
          <a:p>
            <a:pPr marL="342900" lvl="0" indent="-342900" algn="just">
              <a:buFont typeface="Wingdings" panose="05000000000000000000" pitchFamily="2" charset="2"/>
              <a:buChar char="Ø"/>
            </a:pPr>
            <a:r>
              <a:rPr lang="ru-RU" sz="2000" b="1" dirty="0">
                <a:solidFill>
                  <a:schemeClr val="bg1"/>
                </a:solidFill>
              </a:rPr>
              <a:t>Сведения о русской школе за рубежом (номер и название школы);</a:t>
            </a:r>
          </a:p>
          <a:p>
            <a:pPr marL="342900" lvl="0" indent="-342900" algn="just">
              <a:buFont typeface="Wingdings" panose="05000000000000000000" pitchFamily="2" charset="2"/>
              <a:buChar char="Ø"/>
            </a:pPr>
            <a:r>
              <a:rPr lang="ru-RU" sz="2000" b="1" dirty="0">
                <a:solidFill>
                  <a:schemeClr val="bg1"/>
                </a:solidFill>
              </a:rPr>
              <a:t>Адрес школы за рубежом (полностью, включая страну);</a:t>
            </a:r>
          </a:p>
          <a:p>
            <a:pPr algn="just"/>
            <a:endParaRPr lang="ru-RU" sz="2000" b="1" dirty="0">
              <a:solidFill>
                <a:schemeClr val="bg1"/>
              </a:solidFill>
            </a:endParaRPr>
          </a:p>
        </p:txBody>
      </p:sp>
      <p:sp>
        <p:nvSpPr>
          <p:cNvPr id="4" name="Прямоугольник 3"/>
          <p:cNvSpPr/>
          <p:nvPr/>
        </p:nvSpPr>
        <p:spPr>
          <a:xfrm>
            <a:off x="746332" y="3145431"/>
            <a:ext cx="11411989" cy="1323439"/>
          </a:xfrm>
          <a:prstGeom prst="rect">
            <a:avLst/>
          </a:prstGeom>
        </p:spPr>
        <p:txBody>
          <a:bodyPr wrap="square">
            <a:spAutoFit/>
          </a:bodyPr>
          <a:lstStyle/>
          <a:p>
            <a:pPr marL="342900" indent="-342900" algn="just">
              <a:buFont typeface="Wingdings" panose="05000000000000000000" pitchFamily="2" charset="2"/>
              <a:buChar char="Ø"/>
            </a:pPr>
            <a:r>
              <a:rPr lang="ru-RU" sz="2000" b="1" dirty="0" smtClean="0">
                <a:solidFill>
                  <a:schemeClr val="bg1"/>
                </a:solidFill>
              </a:rPr>
              <a:t>Основание </a:t>
            </a:r>
            <a:r>
              <a:rPr lang="ru-RU" sz="2000" b="1" dirty="0">
                <a:solidFill>
                  <a:schemeClr val="bg1"/>
                </a:solidFill>
              </a:rPr>
              <a:t>принадлежности учебного заведения к русской школе за </a:t>
            </a:r>
            <a:r>
              <a:rPr lang="ru-RU" sz="2000" b="1" dirty="0" smtClean="0">
                <a:solidFill>
                  <a:schemeClr val="bg1"/>
                </a:solidFill>
              </a:rPr>
              <a:t>рубежом</a:t>
            </a:r>
            <a:r>
              <a:rPr lang="ru-RU" sz="2000" b="1" dirty="0">
                <a:solidFill>
                  <a:schemeClr val="bg1"/>
                </a:solidFill>
              </a:rPr>
              <a:t>;</a:t>
            </a:r>
          </a:p>
          <a:p>
            <a:pPr marL="342900" indent="-342900" algn="just">
              <a:buFont typeface="Wingdings" panose="05000000000000000000" pitchFamily="2" charset="2"/>
              <a:buChar char="Ø"/>
            </a:pPr>
            <a:r>
              <a:rPr lang="ru-RU" sz="2000" b="1" dirty="0" smtClean="0">
                <a:solidFill>
                  <a:schemeClr val="bg1"/>
                </a:solidFill>
              </a:rPr>
              <a:t>Название </a:t>
            </a:r>
            <a:r>
              <a:rPr lang="ru-RU" sz="2000" b="1" dirty="0">
                <a:solidFill>
                  <a:schemeClr val="bg1"/>
                </a:solidFill>
              </a:rPr>
              <a:t>проекта, в рамках которого проведено обучение;</a:t>
            </a:r>
          </a:p>
          <a:p>
            <a:pPr marL="342900" indent="-342900" algn="just">
              <a:buFont typeface="Wingdings" panose="05000000000000000000" pitchFamily="2" charset="2"/>
              <a:buChar char="Ø"/>
            </a:pPr>
            <a:r>
              <a:rPr lang="ru-RU" sz="2000" b="1" dirty="0" smtClean="0">
                <a:solidFill>
                  <a:schemeClr val="bg1"/>
                </a:solidFill>
              </a:rPr>
              <a:t>Название </a:t>
            </a:r>
            <a:r>
              <a:rPr lang="ru-RU" sz="2000" b="1" dirty="0">
                <a:solidFill>
                  <a:schemeClr val="bg1"/>
                </a:solidFill>
              </a:rPr>
              <a:t>курса/ раздела учебного предмета/дисциплины (модуля)/ дополнительной профессиональной образовательной программы, по которым проведено обучение;</a:t>
            </a:r>
          </a:p>
        </p:txBody>
      </p:sp>
      <p:sp>
        <p:nvSpPr>
          <p:cNvPr id="5" name="Прямоугольник 4"/>
          <p:cNvSpPr/>
          <p:nvPr/>
        </p:nvSpPr>
        <p:spPr>
          <a:xfrm>
            <a:off x="473075" y="5000413"/>
            <a:ext cx="11554742" cy="1323439"/>
          </a:xfrm>
          <a:prstGeom prst="rect">
            <a:avLst/>
          </a:prstGeom>
        </p:spPr>
        <p:txBody>
          <a:bodyPr wrap="square">
            <a:spAutoFit/>
          </a:bodyPr>
          <a:lstStyle/>
          <a:p>
            <a:pPr marL="342900" indent="-342900">
              <a:buFont typeface="Wingdings" panose="05000000000000000000" pitchFamily="2" charset="2"/>
              <a:buChar char="Ø"/>
            </a:pPr>
            <a:r>
              <a:rPr lang="ru-RU" sz="2000" b="1" dirty="0" smtClean="0">
                <a:solidFill>
                  <a:schemeClr val="bg1"/>
                </a:solidFill>
              </a:rPr>
              <a:t>Виды </a:t>
            </a:r>
            <a:r>
              <a:rPr lang="ru-RU" sz="2000" b="1" dirty="0">
                <a:solidFill>
                  <a:schemeClr val="bg1"/>
                </a:solidFill>
              </a:rPr>
              <a:t>учебных занятий и учебных работ;</a:t>
            </a:r>
          </a:p>
          <a:p>
            <a:pPr marL="342900" indent="-342900">
              <a:buFont typeface="Wingdings" panose="05000000000000000000" pitchFamily="2" charset="2"/>
              <a:buChar char="Ø"/>
            </a:pPr>
            <a:r>
              <a:rPr lang="ru-RU" sz="2000" b="1" dirty="0" smtClean="0">
                <a:solidFill>
                  <a:schemeClr val="bg1"/>
                </a:solidFill>
              </a:rPr>
              <a:t>Дополнительные </a:t>
            </a:r>
            <a:r>
              <a:rPr lang="ru-RU" sz="2000" b="1" dirty="0">
                <a:solidFill>
                  <a:schemeClr val="bg1"/>
                </a:solidFill>
              </a:rPr>
              <a:t>сведения об ученике/работнике русской школы за рубежом, прошедшего обучение (IP – адрес ПК, на котором проведено обучение);</a:t>
            </a:r>
          </a:p>
          <a:p>
            <a:pPr marL="342900" indent="-342900">
              <a:buFont typeface="Wingdings" panose="05000000000000000000" pitchFamily="2" charset="2"/>
              <a:buChar char="Ø"/>
            </a:pPr>
            <a:r>
              <a:rPr lang="ru-RU" sz="2000" b="1" dirty="0" smtClean="0">
                <a:solidFill>
                  <a:schemeClr val="bg1"/>
                </a:solidFill>
              </a:rPr>
              <a:t>Наличие/отсутствие </a:t>
            </a:r>
            <a:r>
              <a:rPr lang="ru-RU" sz="2000" b="1" dirty="0">
                <a:solidFill>
                  <a:schemeClr val="bg1"/>
                </a:solidFill>
              </a:rPr>
              <a:t>итоговой аттестации/зачета о прохождении обучения;</a:t>
            </a:r>
          </a:p>
        </p:txBody>
      </p:sp>
    </p:spTree>
    <p:extLst>
      <p:ext uri="{BB962C8B-B14F-4D97-AF65-F5344CB8AC3E}">
        <p14:creationId xmlns:p14="http://schemas.microsoft.com/office/powerpoint/2010/main" val="2238507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64930" y="339509"/>
            <a:ext cx="10401301" cy="724247"/>
          </a:xfrm>
        </p:spPr>
        <p:txBody>
          <a:bodyPr/>
          <a:lstStyle/>
          <a:p>
            <a:r>
              <a:rPr lang="ru-RU" sz="2400" b="1" dirty="0"/>
              <a:t>СОСТАВ ИНФОРМАЦИИ, ОЖИДАЕМОЙ ПРИ ПРЕДОСТАВЛЕНИИ СПИСКОВ ОБУЧЕННЫХ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 y="2982660"/>
            <a:ext cx="12045401" cy="3646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8" y="1086129"/>
            <a:ext cx="11963767"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52987" y="1180526"/>
            <a:ext cx="11552238" cy="1938992"/>
          </a:xfrm>
          <a:prstGeom prst="rect">
            <a:avLst/>
          </a:prstGeom>
        </p:spPr>
        <p:txBody>
          <a:bodyPr wrap="square">
            <a:spAutoFit/>
          </a:bodyPr>
          <a:lstStyle/>
          <a:p>
            <a:pPr marL="342900" indent="-342900" algn="just">
              <a:buFont typeface="Wingdings" panose="05000000000000000000" pitchFamily="2" charset="2"/>
              <a:buChar char="Ø"/>
            </a:pPr>
            <a:r>
              <a:rPr lang="ru-RU" sz="2000" b="1" dirty="0" smtClean="0">
                <a:solidFill>
                  <a:schemeClr val="bg1"/>
                </a:solidFill>
              </a:rPr>
              <a:t>Реквизиты </a:t>
            </a:r>
            <a:r>
              <a:rPr lang="ru-RU" sz="2000" b="1" dirty="0">
                <a:solidFill>
                  <a:schemeClr val="bg1"/>
                </a:solidFill>
              </a:rPr>
              <a:t>(номер и дата) выданного документа, подтверждающего обучение и образец выданного документа (Свидетельства об обучении/Сертификата/другого документа);</a:t>
            </a:r>
          </a:p>
          <a:p>
            <a:pPr marL="342900" indent="-342900" algn="just">
              <a:buFont typeface="Wingdings" panose="05000000000000000000" pitchFamily="2" charset="2"/>
              <a:buChar char="Ø"/>
            </a:pPr>
            <a:r>
              <a:rPr lang="ru-RU" sz="2000" b="1" dirty="0" smtClean="0">
                <a:solidFill>
                  <a:schemeClr val="bg1"/>
                </a:solidFill>
              </a:rPr>
              <a:t>Сведения </a:t>
            </a:r>
            <a:r>
              <a:rPr lang="ru-RU" sz="2000" b="1" dirty="0">
                <a:solidFill>
                  <a:schemeClr val="bg1"/>
                </a:solidFill>
              </a:rPr>
              <a:t>о прохождении одним лицом более одного курса возможно указать только как дополнительную информацию!</a:t>
            </a:r>
          </a:p>
          <a:p>
            <a:pPr marL="342900" indent="-342900" algn="just">
              <a:buFont typeface="Wingdings" panose="05000000000000000000" pitchFamily="2" charset="2"/>
              <a:buChar char="Ø"/>
            </a:pPr>
            <a:endParaRPr lang="ru-RU" sz="2000" b="1" dirty="0">
              <a:solidFill>
                <a:schemeClr val="bg1"/>
              </a:solidFill>
            </a:endParaRPr>
          </a:p>
        </p:txBody>
      </p:sp>
      <p:sp>
        <p:nvSpPr>
          <p:cNvPr id="6" name="Прямоугольник 5"/>
          <p:cNvSpPr/>
          <p:nvPr/>
        </p:nvSpPr>
        <p:spPr>
          <a:xfrm>
            <a:off x="306692" y="2982660"/>
            <a:ext cx="11803002" cy="3170099"/>
          </a:xfrm>
          <a:prstGeom prst="rect">
            <a:avLst/>
          </a:prstGeom>
        </p:spPr>
        <p:txBody>
          <a:bodyPr wrap="square">
            <a:spAutoFit/>
          </a:bodyPr>
          <a:lstStyle/>
          <a:p>
            <a:pPr algn="ctr"/>
            <a:r>
              <a:rPr lang="ru-RU" sz="2000" b="1" dirty="0" smtClean="0">
                <a:solidFill>
                  <a:schemeClr val="bg1"/>
                </a:solidFill>
              </a:rPr>
              <a:t>ВАЖНО!!</a:t>
            </a:r>
            <a:endParaRPr lang="ru-RU" sz="2000" b="1" dirty="0">
              <a:solidFill>
                <a:schemeClr val="bg1"/>
              </a:solidFill>
            </a:endParaRPr>
          </a:p>
          <a:p>
            <a:endParaRPr lang="ru-RU" sz="2000" b="1" dirty="0" smtClean="0">
              <a:solidFill>
                <a:schemeClr val="bg1"/>
              </a:solidFill>
            </a:endParaRPr>
          </a:p>
          <a:p>
            <a:pPr marL="342900" indent="-342900">
              <a:buFont typeface="Wingdings" panose="05000000000000000000" pitchFamily="2" charset="2"/>
              <a:buChar char="Ø"/>
            </a:pPr>
            <a:r>
              <a:rPr lang="ru-RU" sz="2000" b="1" dirty="0" smtClean="0">
                <a:solidFill>
                  <a:schemeClr val="bg1"/>
                </a:solidFill>
              </a:rPr>
              <a:t>Направить </a:t>
            </a:r>
            <a:r>
              <a:rPr lang="ru-RU" sz="2000" b="1" dirty="0">
                <a:solidFill>
                  <a:schemeClr val="bg1"/>
                </a:solidFill>
              </a:rPr>
              <a:t>данные о списках обученных (и списки) на дату 11.12.2019 (промежуточные итоги достижения целевого показателя). </a:t>
            </a:r>
            <a:endParaRPr lang="ru-RU" sz="2000" b="1" dirty="0" smtClean="0">
              <a:solidFill>
                <a:schemeClr val="bg1"/>
              </a:solidFill>
            </a:endParaRPr>
          </a:p>
          <a:p>
            <a:pPr marL="342900" indent="-342900">
              <a:buFont typeface="Wingdings" panose="05000000000000000000" pitchFamily="2" charset="2"/>
              <a:buChar char="Ø"/>
            </a:pPr>
            <a:endParaRPr lang="ru-RU" sz="2000" b="1" dirty="0">
              <a:solidFill>
                <a:schemeClr val="bg1"/>
              </a:solidFill>
            </a:endParaRPr>
          </a:p>
          <a:p>
            <a:pPr marL="342900" indent="-342900">
              <a:buFont typeface="Wingdings" panose="05000000000000000000" pitchFamily="2" charset="2"/>
              <a:buChar char="Ø"/>
            </a:pPr>
            <a:r>
              <a:rPr lang="ru-RU" sz="2000" b="1" dirty="0" smtClean="0">
                <a:solidFill>
                  <a:schemeClr val="bg1"/>
                </a:solidFill>
              </a:rPr>
              <a:t>Направить </a:t>
            </a:r>
            <a:r>
              <a:rPr lang="ru-RU" sz="2000" b="1" dirty="0">
                <a:solidFill>
                  <a:schemeClr val="bg1"/>
                </a:solidFill>
              </a:rPr>
              <a:t>данные о количестве зарегистрированных учеников (данные по целевому показателю, ожидаемые </a:t>
            </a:r>
            <a:r>
              <a:rPr lang="ru-RU" sz="2000" b="1" dirty="0" err="1">
                <a:solidFill>
                  <a:schemeClr val="bg1"/>
                </a:solidFill>
              </a:rPr>
              <a:t>грантополучателем</a:t>
            </a:r>
            <a:r>
              <a:rPr lang="ru-RU" sz="2000" b="1" dirty="0">
                <a:solidFill>
                  <a:schemeClr val="bg1"/>
                </a:solidFill>
              </a:rPr>
              <a:t> по окончании обучения). </a:t>
            </a:r>
            <a:endParaRPr lang="ru-RU" sz="2000" b="1" dirty="0" smtClean="0">
              <a:solidFill>
                <a:schemeClr val="bg1"/>
              </a:solidFill>
            </a:endParaRPr>
          </a:p>
          <a:p>
            <a:endParaRPr lang="ru-RU" sz="2000" b="1" dirty="0">
              <a:solidFill>
                <a:schemeClr val="bg1"/>
              </a:solidFill>
            </a:endParaRPr>
          </a:p>
          <a:p>
            <a:r>
              <a:rPr lang="ru-RU" sz="2000" b="1" u="sng" dirty="0" smtClean="0">
                <a:solidFill>
                  <a:schemeClr val="bg1"/>
                </a:solidFill>
              </a:rPr>
              <a:t>Внимание</a:t>
            </a:r>
            <a:r>
              <a:rPr lang="ru-RU" sz="2000" b="1" u="sng" dirty="0">
                <a:solidFill>
                  <a:schemeClr val="bg1"/>
                </a:solidFill>
              </a:rPr>
              <a:t>: </a:t>
            </a:r>
            <a:r>
              <a:rPr lang="ru-RU" sz="2000" b="1" u="sng" dirty="0" smtClean="0">
                <a:solidFill>
                  <a:schemeClr val="bg1"/>
                </a:solidFill>
              </a:rPr>
              <a:t>данные </a:t>
            </a:r>
            <a:r>
              <a:rPr lang="ru-RU" sz="2000" b="1" u="sng" dirty="0">
                <a:solidFill>
                  <a:schemeClr val="bg1"/>
                </a:solidFill>
              </a:rPr>
              <a:t>о количестве зарегистрированных учеников не должны включать список обученных на </a:t>
            </a:r>
            <a:r>
              <a:rPr lang="ru-RU" sz="2000" b="1" u="sng" dirty="0" smtClean="0">
                <a:solidFill>
                  <a:schemeClr val="bg1"/>
                </a:solidFill>
              </a:rPr>
              <a:t>11.12.2019.</a:t>
            </a:r>
            <a:endParaRPr lang="ru-RU" sz="2000" b="1" u="sng" dirty="0">
              <a:solidFill>
                <a:schemeClr val="bg1"/>
              </a:solidFill>
            </a:endParaRPr>
          </a:p>
        </p:txBody>
      </p:sp>
    </p:spTree>
    <p:extLst>
      <p:ext uri="{BB962C8B-B14F-4D97-AF65-F5344CB8AC3E}">
        <p14:creationId xmlns:p14="http://schemas.microsoft.com/office/powerpoint/2010/main" val="750480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473076" y="339509"/>
            <a:ext cx="10754702" cy="724247"/>
          </a:xfrm>
        </p:spPr>
        <p:txBody>
          <a:bodyPr/>
          <a:lstStyle/>
          <a:p>
            <a:r>
              <a:rPr lang="ru-RU" sz="2400" b="1" dirty="0"/>
              <a:t>ОБОСНОВАНИЕ СООТВЕТСТВИЯ СТОИМОСТИ РАБОТ/УСЛУГ/ЗАКУПОК СРЕДНЕРЫНОЧНОЙ ЦЕНЕ</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08" y="3013807"/>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2" y="4959839"/>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075" y="1159241"/>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04532" y="1206439"/>
            <a:ext cx="11321562" cy="1692771"/>
          </a:xfrm>
          <a:prstGeom prst="rect">
            <a:avLst/>
          </a:prstGeom>
        </p:spPr>
        <p:txBody>
          <a:bodyPr wrap="square">
            <a:spAutoFit/>
          </a:bodyPr>
          <a:lstStyle/>
          <a:p>
            <a:r>
              <a:rPr lang="ru-RU" sz="2000" b="1" dirty="0">
                <a:solidFill>
                  <a:schemeClr val="bg1"/>
                </a:solidFill>
              </a:rPr>
              <a:t>Обоснование цены услуг/работ/поставок из средств </a:t>
            </a:r>
            <a:r>
              <a:rPr lang="ru-RU" sz="2000" b="1" dirty="0" smtClean="0">
                <a:solidFill>
                  <a:schemeClr val="bg1"/>
                </a:solidFill>
              </a:rPr>
              <a:t>гранта производится по каждому договору/выплате из средств грантов:</a:t>
            </a:r>
          </a:p>
          <a:p>
            <a:endParaRPr lang="ru-RU" sz="2000" b="1" dirty="0" smtClean="0">
              <a:solidFill>
                <a:schemeClr val="bg1"/>
              </a:solidFill>
            </a:endParaRPr>
          </a:p>
          <a:p>
            <a:r>
              <a:rPr lang="ru-RU" sz="2000" b="1" dirty="0" smtClean="0">
                <a:solidFill>
                  <a:schemeClr val="bg1"/>
                </a:solidFill>
              </a:rPr>
              <a:t>Закупка </a:t>
            </a:r>
            <a:r>
              <a:rPr lang="ru-RU" sz="2000" b="1" dirty="0">
                <a:solidFill>
                  <a:schemeClr val="bg1"/>
                </a:solidFill>
              </a:rPr>
              <a:t>в соответствии с 44 ФЗ; 223 ФЗ (заключение договора конкурентным способом в случае требования законодательства). </a:t>
            </a:r>
            <a:r>
              <a:rPr lang="ru-RU" sz="2400" b="1" dirty="0">
                <a:solidFill>
                  <a:schemeClr val="bg1"/>
                </a:solidFill>
              </a:rPr>
              <a:t>Актуально для </a:t>
            </a:r>
            <a:r>
              <a:rPr lang="ru-RU" sz="2400" b="1" dirty="0" smtClean="0">
                <a:solidFill>
                  <a:schemeClr val="bg1"/>
                </a:solidFill>
              </a:rPr>
              <a:t>ФГУ!</a:t>
            </a:r>
            <a:r>
              <a:rPr lang="ru-RU" sz="2000" b="1" dirty="0" smtClean="0">
                <a:solidFill>
                  <a:schemeClr val="bg1"/>
                </a:solidFill>
              </a:rPr>
              <a:t>;</a:t>
            </a:r>
            <a:endParaRPr lang="ru-RU" sz="2000" b="1" dirty="0">
              <a:solidFill>
                <a:schemeClr val="bg1"/>
              </a:solidFill>
            </a:endParaRPr>
          </a:p>
        </p:txBody>
      </p:sp>
      <p:sp>
        <p:nvSpPr>
          <p:cNvPr id="4" name="Прямоугольник 3"/>
          <p:cNvSpPr/>
          <p:nvPr/>
        </p:nvSpPr>
        <p:spPr>
          <a:xfrm>
            <a:off x="344608" y="2971748"/>
            <a:ext cx="11370530" cy="1785104"/>
          </a:xfrm>
          <a:prstGeom prst="rect">
            <a:avLst/>
          </a:prstGeom>
        </p:spPr>
        <p:txBody>
          <a:bodyPr wrap="square">
            <a:spAutoFit/>
          </a:bodyPr>
          <a:lstStyle/>
          <a:p>
            <a:pPr algn="ctr"/>
            <a:r>
              <a:rPr lang="ru-RU" sz="2000" b="1" u="sng" dirty="0" smtClean="0">
                <a:solidFill>
                  <a:schemeClr val="bg1"/>
                </a:solidFill>
              </a:rPr>
              <a:t>Запрос предложений.  </a:t>
            </a:r>
          </a:p>
          <a:p>
            <a:r>
              <a:rPr lang="ru-RU" b="1" dirty="0" smtClean="0">
                <a:solidFill>
                  <a:schemeClr val="bg1"/>
                </a:solidFill>
              </a:rPr>
              <a:t>Обоснование </a:t>
            </a:r>
            <a:r>
              <a:rPr lang="ru-RU" b="1" dirty="0">
                <a:solidFill>
                  <a:schemeClr val="bg1"/>
                </a:solidFill>
              </a:rPr>
              <a:t>цены должно содержать: техническое </a:t>
            </a:r>
            <a:r>
              <a:rPr lang="ru-RU" b="1" dirty="0" smtClean="0">
                <a:solidFill>
                  <a:schemeClr val="bg1"/>
                </a:solidFill>
              </a:rPr>
              <a:t>задание (ТЗ), </a:t>
            </a:r>
            <a:r>
              <a:rPr lang="ru-RU" b="1" dirty="0">
                <a:solidFill>
                  <a:schemeClr val="bg1"/>
                </a:solidFill>
              </a:rPr>
              <a:t>альтернативные коммерческие предложения (КП) (не менее </a:t>
            </a:r>
            <a:r>
              <a:rPr lang="ru-RU" b="1" dirty="0" smtClean="0">
                <a:solidFill>
                  <a:schemeClr val="bg1"/>
                </a:solidFill>
              </a:rPr>
              <a:t>3-х</a:t>
            </a:r>
            <a:r>
              <a:rPr lang="ru-RU" b="1" dirty="0">
                <a:solidFill>
                  <a:schemeClr val="bg1"/>
                </a:solidFill>
              </a:rPr>
              <a:t>)</a:t>
            </a:r>
            <a:r>
              <a:rPr lang="ru-RU" b="1" dirty="0" smtClean="0">
                <a:solidFill>
                  <a:schemeClr val="bg1"/>
                </a:solidFill>
              </a:rPr>
              <a:t>, </a:t>
            </a:r>
            <a:r>
              <a:rPr lang="ru-RU" b="1" dirty="0">
                <a:solidFill>
                  <a:schemeClr val="bg1"/>
                </a:solidFill>
              </a:rPr>
              <a:t>выводы о выбранной цене/поставщике</a:t>
            </a:r>
            <a:r>
              <a:rPr lang="ru-RU" b="1" dirty="0" smtClean="0">
                <a:solidFill>
                  <a:schemeClr val="bg1"/>
                </a:solidFill>
              </a:rPr>
              <a:t>.</a:t>
            </a:r>
          </a:p>
          <a:p>
            <a:r>
              <a:rPr lang="ru-RU" b="1" dirty="0" smtClean="0">
                <a:solidFill>
                  <a:schemeClr val="bg1"/>
                </a:solidFill>
              </a:rPr>
              <a:t> </a:t>
            </a:r>
            <a:r>
              <a:rPr lang="ru-RU" b="1" dirty="0">
                <a:solidFill>
                  <a:schemeClr val="bg1"/>
                </a:solidFill>
              </a:rPr>
              <a:t>В состав Обоснования цены включается: ТЗ, КП (в виде скан-копии предложения на бланке потенциального поставщика услуги, подписанного руководителем поставщика и заверенного печатью), выводы о выбранной цене/поставщике;</a:t>
            </a:r>
          </a:p>
        </p:txBody>
      </p:sp>
      <p:sp>
        <p:nvSpPr>
          <p:cNvPr id="5" name="Прямоугольник 4"/>
          <p:cNvSpPr/>
          <p:nvPr/>
        </p:nvSpPr>
        <p:spPr>
          <a:xfrm>
            <a:off x="518746" y="4959839"/>
            <a:ext cx="11396906" cy="1508105"/>
          </a:xfrm>
          <a:prstGeom prst="rect">
            <a:avLst/>
          </a:prstGeom>
        </p:spPr>
        <p:txBody>
          <a:bodyPr wrap="square">
            <a:spAutoFit/>
          </a:bodyPr>
          <a:lstStyle/>
          <a:p>
            <a:pPr algn="ctr"/>
            <a:r>
              <a:rPr lang="ru-RU" sz="2000" b="1" u="sng" dirty="0" smtClean="0">
                <a:solidFill>
                  <a:schemeClr val="bg1"/>
                </a:solidFill>
              </a:rPr>
              <a:t>Метод </a:t>
            </a:r>
            <a:r>
              <a:rPr lang="ru-RU" sz="2000" b="1" u="sng" dirty="0">
                <a:solidFill>
                  <a:schemeClr val="bg1"/>
                </a:solidFill>
              </a:rPr>
              <a:t>сопоставления рыночных цен </a:t>
            </a:r>
            <a:endParaRPr lang="ru-RU" sz="2000" b="1" u="sng" dirty="0" smtClean="0">
              <a:solidFill>
                <a:schemeClr val="bg1"/>
              </a:solidFill>
            </a:endParaRPr>
          </a:p>
          <a:p>
            <a:pPr algn="just"/>
            <a:r>
              <a:rPr lang="ru-RU" b="1" dirty="0" smtClean="0">
                <a:solidFill>
                  <a:schemeClr val="bg1"/>
                </a:solidFill>
              </a:rPr>
              <a:t>Применяется к </a:t>
            </a:r>
            <a:r>
              <a:rPr lang="ru-RU" b="1" dirty="0">
                <a:solidFill>
                  <a:schemeClr val="bg1"/>
                </a:solidFill>
              </a:rPr>
              <a:t>закупкам цифрового оборудования, мебели и прочего оборудования, имеющего стандартные характеристики и представленного на рынке множеством поставщиков</a:t>
            </a:r>
            <a:r>
              <a:rPr lang="ru-RU" b="1" dirty="0" smtClean="0">
                <a:solidFill>
                  <a:schemeClr val="bg1"/>
                </a:solidFill>
              </a:rPr>
              <a:t>.</a:t>
            </a:r>
          </a:p>
          <a:p>
            <a:pPr algn="just"/>
            <a:r>
              <a:rPr lang="ru-RU" b="1" dirty="0" smtClean="0">
                <a:solidFill>
                  <a:schemeClr val="bg1"/>
                </a:solidFill>
              </a:rPr>
              <a:t>В </a:t>
            </a:r>
            <a:r>
              <a:rPr lang="ru-RU" b="1" dirty="0">
                <a:solidFill>
                  <a:schemeClr val="bg1"/>
                </a:solidFill>
              </a:rPr>
              <a:t>состав Обоснования цены необходимо включить технические требования к закупаемому оборудованию и интернет-ссылки на предложения о продаже поставщиков (не менее 3-х);</a:t>
            </a:r>
          </a:p>
        </p:txBody>
      </p:sp>
    </p:spTree>
    <p:extLst>
      <p:ext uri="{BB962C8B-B14F-4D97-AF65-F5344CB8AC3E}">
        <p14:creationId xmlns:p14="http://schemas.microsoft.com/office/powerpoint/2010/main" val="3097505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38554" y="339509"/>
            <a:ext cx="10524392" cy="724247"/>
          </a:xfrm>
        </p:spPr>
        <p:txBody>
          <a:bodyPr/>
          <a:lstStyle/>
          <a:p>
            <a:r>
              <a:rPr lang="ru-RU" sz="2400" b="1" dirty="0"/>
              <a:t>ОБОСНОВАНИЕ СООТВЕТСТВИЯ СТОИМОСТИ РАБОТ/УСЛУГ/ЗАКУПОК СРЕДНЕРЫНОЧНОЙ ЦЕНЕ</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118" y="3013808"/>
            <a:ext cx="11552238" cy="358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2" y="1159240"/>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73075" y="1159241"/>
            <a:ext cx="11490325" cy="1477328"/>
          </a:xfrm>
          <a:prstGeom prst="rect">
            <a:avLst/>
          </a:prstGeom>
        </p:spPr>
        <p:txBody>
          <a:bodyPr wrap="square">
            <a:spAutoFit/>
          </a:bodyPr>
          <a:lstStyle/>
          <a:p>
            <a:r>
              <a:rPr lang="ru-RU" b="1" dirty="0" smtClean="0">
                <a:solidFill>
                  <a:schemeClr val="bg1"/>
                </a:solidFill>
              </a:rPr>
              <a:t>Сравнение </a:t>
            </a:r>
            <a:r>
              <a:rPr lang="ru-RU" b="1" dirty="0">
                <a:solidFill>
                  <a:schemeClr val="bg1"/>
                </a:solidFill>
              </a:rPr>
              <a:t>со средними значениями оплаты труда по статистике с ресурса Росстата. </a:t>
            </a:r>
            <a:endParaRPr lang="ru-RU" b="1" dirty="0" smtClean="0">
              <a:solidFill>
                <a:schemeClr val="bg1"/>
              </a:solidFill>
            </a:endParaRPr>
          </a:p>
          <a:p>
            <a:endParaRPr lang="ru-RU" b="1" dirty="0" smtClean="0">
              <a:solidFill>
                <a:schemeClr val="bg1"/>
              </a:solidFill>
            </a:endParaRPr>
          </a:p>
          <a:p>
            <a:r>
              <a:rPr lang="ru-RU" b="1" dirty="0" smtClean="0">
                <a:solidFill>
                  <a:schemeClr val="bg1"/>
                </a:solidFill>
              </a:rPr>
              <a:t>Критерием </a:t>
            </a:r>
            <a:r>
              <a:rPr lang="ru-RU" b="1" dirty="0">
                <a:solidFill>
                  <a:schemeClr val="bg1"/>
                </a:solidFill>
              </a:rPr>
              <a:t>для подтверждения стоимости услуг персонала, привлеченного к выполнению проекта является соотнесение размера выплат (надбавка к заработной плате, договор ГПХ) со средними статистическими отраслевыми значениями оплаты труда по категориям работников. </a:t>
            </a:r>
          </a:p>
        </p:txBody>
      </p:sp>
      <p:sp>
        <p:nvSpPr>
          <p:cNvPr id="4" name="Прямоугольник 3"/>
          <p:cNvSpPr/>
          <p:nvPr/>
        </p:nvSpPr>
        <p:spPr>
          <a:xfrm>
            <a:off x="473074" y="3244334"/>
            <a:ext cx="11521281" cy="3139321"/>
          </a:xfrm>
          <a:prstGeom prst="rect">
            <a:avLst/>
          </a:prstGeom>
        </p:spPr>
        <p:txBody>
          <a:bodyPr wrap="square">
            <a:spAutoFit/>
          </a:bodyPr>
          <a:lstStyle/>
          <a:p>
            <a:r>
              <a:rPr lang="ru-RU" b="1" dirty="0">
                <a:solidFill>
                  <a:schemeClr val="bg1"/>
                </a:solidFill>
              </a:rPr>
              <a:t>Источники таких значений приведены ниже: </a:t>
            </a:r>
            <a:endParaRPr lang="ru-RU" b="1" dirty="0" smtClean="0">
              <a:solidFill>
                <a:schemeClr val="bg1"/>
              </a:solidFill>
            </a:endParaRPr>
          </a:p>
          <a:p>
            <a:r>
              <a:rPr lang="ru-RU" b="1" dirty="0" smtClean="0">
                <a:solidFill>
                  <a:schemeClr val="bg1"/>
                </a:solidFill>
              </a:rPr>
              <a:t>Ресурс</a:t>
            </a:r>
            <a:r>
              <a:rPr lang="ru-RU" b="1" dirty="0">
                <a:solidFill>
                  <a:schemeClr val="bg1"/>
                </a:solidFill>
              </a:rPr>
              <a:t>: </a:t>
            </a:r>
          </a:p>
          <a:p>
            <a:pPr algn="just"/>
            <a:r>
              <a:rPr lang="ru-RU" b="1" dirty="0">
                <a:solidFill>
                  <a:schemeClr val="bg1"/>
                </a:solidFill>
              </a:rPr>
              <a:t>Для определения обоснованности затрат средств гранта по оплате работ преподавательского /административного/научного состава используются статистические данные Росстата, в том числе:</a:t>
            </a:r>
          </a:p>
          <a:p>
            <a:r>
              <a:rPr lang="ru-RU" b="1" dirty="0" smtClean="0">
                <a:solidFill>
                  <a:schemeClr val="bg1"/>
                </a:solidFill>
              </a:rPr>
              <a:t>ссылка </a:t>
            </a:r>
            <a:r>
              <a:rPr lang="ru-RU" b="1" u="sng" dirty="0">
                <a:solidFill>
                  <a:schemeClr val="bg1"/>
                </a:solidFill>
                <a:hlinkClick r:id="rId3"/>
              </a:rPr>
              <a:t>https://</a:t>
            </a:r>
            <a:r>
              <a:rPr lang="ru-RU" b="1" u="sng" dirty="0" smtClean="0">
                <a:solidFill>
                  <a:schemeClr val="bg1"/>
                </a:solidFill>
                <a:hlinkClick r:id="rId3"/>
              </a:rPr>
              <a:t>www.gks.ru/storage/mediabank/itog-monitor03-19.html</a:t>
            </a:r>
            <a:endParaRPr lang="ru-RU" b="1" u="sng" dirty="0" smtClean="0">
              <a:solidFill>
                <a:schemeClr val="bg1"/>
              </a:solidFill>
            </a:endParaRPr>
          </a:p>
          <a:p>
            <a:endParaRPr lang="ru-RU" b="1" u="sng" dirty="0">
              <a:solidFill>
                <a:schemeClr val="bg1"/>
              </a:solidFill>
            </a:endParaRPr>
          </a:p>
          <a:p>
            <a:pPr algn="just"/>
            <a:r>
              <a:rPr lang="ru-RU" b="1" dirty="0">
                <a:solidFill>
                  <a:schemeClr val="bg1"/>
                </a:solidFill>
              </a:rPr>
              <a:t>Итоги федерального статистического наблюдения в сфере оплаты труда отдельных категорий работников социальной сферы и науки за январь-сентябрь 2019 года</a:t>
            </a:r>
          </a:p>
          <a:p>
            <a:pPr algn="just"/>
            <a:r>
              <a:rPr lang="ru-RU" b="1" dirty="0">
                <a:solidFill>
                  <a:schemeClr val="bg1"/>
                </a:solidFill>
              </a:rPr>
              <a:t>Средняя заработная плата отдельных категорий работников социальной сферы и науки</a:t>
            </a:r>
          </a:p>
          <a:p>
            <a:pPr algn="just"/>
            <a:endParaRPr lang="ru-RU" b="1" dirty="0">
              <a:solidFill>
                <a:schemeClr val="bg1"/>
              </a:solidFill>
            </a:endParaRPr>
          </a:p>
        </p:txBody>
      </p:sp>
    </p:spTree>
    <p:extLst>
      <p:ext uri="{BB962C8B-B14F-4D97-AF65-F5344CB8AC3E}">
        <p14:creationId xmlns:p14="http://schemas.microsoft.com/office/powerpoint/2010/main" val="3263440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47346" y="339509"/>
            <a:ext cx="10533186" cy="724247"/>
          </a:xfrm>
        </p:spPr>
        <p:txBody>
          <a:bodyPr>
            <a:normAutofit fontScale="85000" lnSpcReduction="10000"/>
          </a:bodyPr>
          <a:lstStyle/>
          <a:p>
            <a:r>
              <a:rPr lang="ru-RU" sz="2400" b="1" dirty="0"/>
              <a:t>СУЩЕСТВЕННЫЕ РЕКОМЕНДАЦИИ ПО ОБОСНОВАНИЮ </a:t>
            </a:r>
            <a:r>
              <a:rPr lang="ru-RU" sz="3200" b="1" dirty="0" smtClean="0"/>
              <a:t>соответствия </a:t>
            </a:r>
            <a:r>
              <a:rPr lang="ru-RU" sz="2400" b="1" dirty="0" smtClean="0"/>
              <a:t>СТОИМОСТИ </a:t>
            </a:r>
            <a:r>
              <a:rPr lang="ru-RU" sz="2400" b="1" dirty="0"/>
              <a:t>РАБОТ/УСЛУГ/ЗАКУПОК СРЕДНЕРЫНОЧНОЙ ЦЕНЕ</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355" y="2555815"/>
            <a:ext cx="1155223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355" y="4353169"/>
            <a:ext cx="11845314" cy="2381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81" y="1252917"/>
            <a:ext cx="11552238" cy="1210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11162" y="1262811"/>
            <a:ext cx="11869615" cy="1200329"/>
          </a:xfrm>
          <a:prstGeom prst="rect">
            <a:avLst/>
          </a:prstGeom>
        </p:spPr>
        <p:txBody>
          <a:bodyPr wrap="square">
            <a:spAutoFit/>
          </a:bodyPr>
          <a:lstStyle/>
          <a:p>
            <a:r>
              <a:rPr lang="ru-RU" b="1" dirty="0" smtClean="0">
                <a:solidFill>
                  <a:schemeClr val="bg1"/>
                </a:solidFill>
              </a:rPr>
              <a:t>Напоминание</a:t>
            </a:r>
            <a:r>
              <a:rPr lang="ru-RU" b="1" dirty="0">
                <a:solidFill>
                  <a:schemeClr val="bg1"/>
                </a:solidFill>
              </a:rPr>
              <a:t>. В составе мониторинговой информации, в том числе запрашивается «Обоснование соответствия стоимости выполнения работ (оказания услуг) или закупаемого оборудования среднерыночным ценам». </a:t>
            </a:r>
            <a:endParaRPr lang="ru-RU" b="1" dirty="0" smtClean="0">
              <a:solidFill>
                <a:schemeClr val="bg1"/>
              </a:solidFill>
            </a:endParaRPr>
          </a:p>
          <a:p>
            <a:r>
              <a:rPr lang="ru-RU" b="1" dirty="0" smtClean="0">
                <a:solidFill>
                  <a:schemeClr val="bg1"/>
                </a:solidFill>
              </a:rPr>
              <a:t>Типовые </a:t>
            </a:r>
            <a:r>
              <a:rPr lang="ru-RU" b="1" dirty="0">
                <a:solidFill>
                  <a:schemeClr val="bg1"/>
                </a:solidFill>
              </a:rPr>
              <a:t>недостатки к Обоснованию  следующие:</a:t>
            </a:r>
          </a:p>
        </p:txBody>
      </p:sp>
      <p:sp>
        <p:nvSpPr>
          <p:cNvPr id="4" name="Прямоугольник 3"/>
          <p:cNvSpPr/>
          <p:nvPr/>
        </p:nvSpPr>
        <p:spPr>
          <a:xfrm>
            <a:off x="319881" y="2679957"/>
            <a:ext cx="11552238" cy="1477328"/>
          </a:xfrm>
          <a:prstGeom prst="rect">
            <a:avLst/>
          </a:prstGeom>
        </p:spPr>
        <p:txBody>
          <a:bodyPr wrap="square">
            <a:spAutoFit/>
          </a:bodyPr>
          <a:lstStyle/>
          <a:p>
            <a:pPr marL="285750" indent="-285750">
              <a:buFont typeface="Wingdings" panose="05000000000000000000" pitchFamily="2" charset="2"/>
              <a:buChar char="Ø"/>
            </a:pPr>
            <a:r>
              <a:rPr lang="ru-RU" b="1" dirty="0" smtClean="0">
                <a:solidFill>
                  <a:schemeClr val="bg1"/>
                </a:solidFill>
              </a:rPr>
              <a:t>Не </a:t>
            </a:r>
            <a:r>
              <a:rPr lang="ru-RU" b="1" dirty="0">
                <a:solidFill>
                  <a:schemeClr val="bg1"/>
                </a:solidFill>
              </a:rPr>
              <a:t>содержат технических условий (задания) к закупке (ТУ/ТЗ);</a:t>
            </a:r>
          </a:p>
          <a:p>
            <a:pPr marL="285750" indent="-285750">
              <a:buFont typeface="Wingdings" panose="05000000000000000000" pitchFamily="2" charset="2"/>
              <a:buChar char="Ø"/>
            </a:pPr>
            <a:r>
              <a:rPr lang="ru-RU" b="1" dirty="0" smtClean="0">
                <a:solidFill>
                  <a:schemeClr val="bg1"/>
                </a:solidFill>
              </a:rPr>
              <a:t>Не </a:t>
            </a:r>
            <a:r>
              <a:rPr lang="ru-RU" b="1" dirty="0">
                <a:solidFill>
                  <a:schemeClr val="bg1"/>
                </a:solidFill>
              </a:rPr>
              <a:t>содержат сведений о предоставленных коммерческих предложениях (КП);</a:t>
            </a:r>
          </a:p>
          <a:p>
            <a:pPr marL="285750" indent="-285750">
              <a:buFont typeface="Wingdings" panose="05000000000000000000" pitchFamily="2" charset="2"/>
              <a:buChar char="Ø"/>
            </a:pPr>
            <a:r>
              <a:rPr lang="ru-RU" b="1" dirty="0" smtClean="0">
                <a:solidFill>
                  <a:schemeClr val="bg1"/>
                </a:solidFill>
              </a:rPr>
              <a:t>Не </a:t>
            </a:r>
            <a:r>
              <a:rPr lang="ru-RU" b="1" dirty="0">
                <a:solidFill>
                  <a:schemeClr val="bg1"/>
                </a:solidFill>
              </a:rPr>
              <a:t>содержат скан-копий коммерческих предложений, подписанных на бланке возможного исполнителя/поставщика, заверенных подписью и печатью;</a:t>
            </a:r>
          </a:p>
          <a:p>
            <a:pPr marL="285750" indent="-285750">
              <a:buFont typeface="Wingdings" panose="05000000000000000000" pitchFamily="2" charset="2"/>
              <a:buChar char="Ø"/>
            </a:pPr>
            <a:r>
              <a:rPr lang="ru-RU" b="1" dirty="0" smtClean="0">
                <a:solidFill>
                  <a:schemeClr val="bg1"/>
                </a:solidFill>
              </a:rPr>
              <a:t>Обоснования </a:t>
            </a:r>
            <a:r>
              <a:rPr lang="ru-RU" b="1" dirty="0">
                <a:solidFill>
                  <a:schemeClr val="bg1"/>
                </a:solidFill>
              </a:rPr>
              <a:t>не заверены ответственным лицом </a:t>
            </a:r>
            <a:r>
              <a:rPr lang="ru-RU" b="1" dirty="0" err="1">
                <a:solidFill>
                  <a:schemeClr val="bg1"/>
                </a:solidFill>
              </a:rPr>
              <a:t>грантополучателя</a:t>
            </a:r>
            <a:r>
              <a:rPr lang="ru-RU" b="1" dirty="0">
                <a:solidFill>
                  <a:schemeClr val="bg1"/>
                </a:solidFill>
              </a:rPr>
              <a:t>.</a:t>
            </a:r>
          </a:p>
        </p:txBody>
      </p:sp>
      <p:sp>
        <p:nvSpPr>
          <p:cNvPr id="5" name="Прямоугольник 4"/>
          <p:cNvSpPr/>
          <p:nvPr/>
        </p:nvSpPr>
        <p:spPr>
          <a:xfrm>
            <a:off x="383533" y="4414715"/>
            <a:ext cx="11460957" cy="2369880"/>
          </a:xfrm>
          <a:prstGeom prst="rect">
            <a:avLst/>
          </a:prstGeom>
        </p:spPr>
        <p:txBody>
          <a:bodyPr wrap="square">
            <a:spAutoFit/>
          </a:bodyPr>
          <a:lstStyle/>
          <a:p>
            <a:pPr algn="just"/>
            <a:r>
              <a:rPr lang="ru-RU" sz="2000" b="1" dirty="0" smtClean="0">
                <a:solidFill>
                  <a:schemeClr val="bg1"/>
                </a:solidFill>
              </a:rPr>
              <a:t>Напоминание</a:t>
            </a:r>
            <a:r>
              <a:rPr lang="ru-RU" sz="2000" b="1" dirty="0">
                <a:solidFill>
                  <a:schemeClr val="bg1"/>
                </a:solidFill>
              </a:rPr>
              <a:t>. </a:t>
            </a:r>
            <a:r>
              <a:rPr lang="ru-RU" sz="1600" b="1" dirty="0">
                <a:solidFill>
                  <a:schemeClr val="bg1"/>
                </a:solidFill>
              </a:rPr>
              <a:t>Обоснование цены </a:t>
            </a:r>
            <a:r>
              <a:rPr lang="ru-RU" sz="1600" b="1" dirty="0" smtClean="0">
                <a:solidFill>
                  <a:schemeClr val="bg1"/>
                </a:solidFill>
              </a:rPr>
              <a:t>необходимо и для преподавательских </a:t>
            </a:r>
            <a:r>
              <a:rPr lang="ru-RU" sz="1600" b="1" dirty="0">
                <a:solidFill>
                  <a:schemeClr val="bg1"/>
                </a:solidFill>
              </a:rPr>
              <a:t>услуг, </a:t>
            </a:r>
            <a:r>
              <a:rPr lang="ru-RU" sz="1600" b="1" dirty="0" smtClean="0">
                <a:solidFill>
                  <a:schemeClr val="bg1"/>
                </a:solidFill>
              </a:rPr>
              <a:t>как дл</a:t>
            </a:r>
            <a:r>
              <a:rPr lang="ru-RU" sz="1600" b="1" dirty="0">
                <a:solidFill>
                  <a:schemeClr val="bg1"/>
                </a:solidFill>
              </a:rPr>
              <a:t>я</a:t>
            </a:r>
            <a:r>
              <a:rPr lang="ru-RU" sz="1600" b="1" dirty="0" smtClean="0">
                <a:solidFill>
                  <a:schemeClr val="bg1"/>
                </a:solidFill>
              </a:rPr>
              <a:t> штатных преподавателей,  </a:t>
            </a:r>
            <a:r>
              <a:rPr lang="ru-RU" sz="1600" b="1" dirty="0">
                <a:solidFill>
                  <a:schemeClr val="bg1"/>
                </a:solidFill>
              </a:rPr>
              <a:t>так </a:t>
            </a:r>
            <a:r>
              <a:rPr lang="ru-RU" sz="1600" b="1" dirty="0" smtClean="0">
                <a:solidFill>
                  <a:schemeClr val="bg1"/>
                </a:solidFill>
              </a:rPr>
              <a:t>и для приглашенных. </a:t>
            </a:r>
            <a:r>
              <a:rPr lang="ru-RU" sz="1600" b="1" dirty="0">
                <a:solidFill>
                  <a:schemeClr val="bg1"/>
                </a:solidFill>
              </a:rPr>
              <a:t>Значимым для оценки является участие преподавателя в реализации/создании учебной программы. Размер выплаты соизмеряется с оценочным количеством затраченных часов. Стоимость часа соотносится как со среднечасовой ставкой преподавателя, так и со средней стоимостью часа в соответствии с данными Росстата (по категориям работников в зависимости от региона). Требование к </a:t>
            </a:r>
            <a:r>
              <a:rPr lang="ru-RU" sz="1600" b="1" dirty="0" smtClean="0">
                <a:solidFill>
                  <a:schemeClr val="bg1"/>
                </a:solidFill>
              </a:rPr>
              <a:t>данным - </a:t>
            </a:r>
            <a:r>
              <a:rPr lang="ru-RU" sz="1600" b="1" dirty="0">
                <a:solidFill>
                  <a:schemeClr val="bg1"/>
                </a:solidFill>
              </a:rPr>
              <a:t>должны быть снабжены ссылками на источники данных. </a:t>
            </a:r>
            <a:endParaRPr lang="ru-RU" sz="1600" b="1" dirty="0" smtClean="0">
              <a:solidFill>
                <a:schemeClr val="bg1"/>
              </a:solidFill>
            </a:endParaRPr>
          </a:p>
          <a:p>
            <a:pPr algn="just"/>
            <a:endParaRPr lang="ru-RU" sz="1600" b="1" dirty="0">
              <a:solidFill>
                <a:schemeClr val="bg1"/>
              </a:solidFill>
            </a:endParaRPr>
          </a:p>
          <a:p>
            <a:pPr algn="just"/>
            <a:r>
              <a:rPr lang="ru-RU" sz="1600" b="1" dirty="0" smtClean="0">
                <a:solidFill>
                  <a:schemeClr val="bg1"/>
                </a:solidFill>
              </a:rPr>
              <a:t>Учебная </a:t>
            </a:r>
            <a:r>
              <a:rPr lang="ru-RU" sz="1600" b="1" dirty="0">
                <a:solidFill>
                  <a:schemeClr val="bg1"/>
                </a:solidFill>
              </a:rPr>
              <a:t>программа предоставляется в составе описания практики (запрошена в качестве мониторинговой информации).</a:t>
            </a:r>
          </a:p>
        </p:txBody>
      </p:sp>
    </p:spTree>
    <p:extLst>
      <p:ext uri="{BB962C8B-B14F-4D97-AF65-F5344CB8AC3E}">
        <p14:creationId xmlns:p14="http://schemas.microsoft.com/office/powerpoint/2010/main" val="604597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20969" y="339509"/>
            <a:ext cx="10471639" cy="724247"/>
          </a:xfrm>
        </p:spPr>
        <p:txBody>
          <a:bodyPr/>
          <a:lstStyle/>
          <a:p>
            <a:r>
              <a:rPr lang="ru-RU" sz="2400" b="1" dirty="0"/>
              <a:t>СУЩЕСТВЕННЫЕ РЕКОМЕНДАЦИИ ПО ОБОСНОВАНИЮ СТОИМОСТИ РАБОТ/УСЛУГ/ЗАКУПОК СРЕДНЕРЫНОЧНОЙ ЦЕНЕ</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40" y="1646446"/>
            <a:ext cx="11552238" cy="413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11162" y="1262811"/>
            <a:ext cx="11869615" cy="369332"/>
          </a:xfrm>
          <a:prstGeom prst="rect">
            <a:avLst/>
          </a:prstGeom>
        </p:spPr>
        <p:txBody>
          <a:bodyPr wrap="square">
            <a:spAutoFit/>
          </a:bodyPr>
          <a:lstStyle/>
          <a:p>
            <a:endParaRPr lang="ru-RU" b="1" dirty="0">
              <a:solidFill>
                <a:schemeClr val="bg1"/>
              </a:solidFill>
            </a:endParaRPr>
          </a:p>
        </p:txBody>
      </p:sp>
      <p:sp>
        <p:nvSpPr>
          <p:cNvPr id="6" name="Прямоугольник 5"/>
          <p:cNvSpPr/>
          <p:nvPr/>
        </p:nvSpPr>
        <p:spPr>
          <a:xfrm>
            <a:off x="258763" y="1262811"/>
            <a:ext cx="11484830" cy="4154984"/>
          </a:xfrm>
          <a:prstGeom prst="rect">
            <a:avLst/>
          </a:prstGeom>
        </p:spPr>
        <p:txBody>
          <a:bodyPr wrap="square">
            <a:spAutoFit/>
          </a:bodyPr>
          <a:lstStyle/>
          <a:p>
            <a:pPr algn="just"/>
            <a:endParaRPr lang="ru-RU" sz="2400" dirty="0" smtClean="0">
              <a:solidFill>
                <a:schemeClr val="bg1"/>
              </a:solidFill>
            </a:endParaRPr>
          </a:p>
          <a:p>
            <a:pPr algn="just"/>
            <a:endParaRPr lang="ru-RU" sz="2400" dirty="0">
              <a:solidFill>
                <a:schemeClr val="bg1"/>
              </a:solidFill>
            </a:endParaRPr>
          </a:p>
          <a:p>
            <a:pPr algn="just"/>
            <a:r>
              <a:rPr lang="ru-RU" sz="2400" b="1" dirty="0" smtClean="0">
                <a:solidFill>
                  <a:schemeClr val="bg1"/>
                </a:solidFill>
              </a:rPr>
              <a:t>Обоснование </a:t>
            </a:r>
            <a:r>
              <a:rPr lang="ru-RU" sz="2400" b="1" dirty="0">
                <a:solidFill>
                  <a:schemeClr val="bg1"/>
                </a:solidFill>
              </a:rPr>
              <a:t>выбора цифровой платформы для размещения образовательных курсов/программ необходимо производить с учетом требований, изложенных в запросе о предоставлении мониторинговой информации от 23.10.2019 в соответствии с Формой </a:t>
            </a:r>
            <a:r>
              <a:rPr lang="ru-RU" sz="2400" b="1" dirty="0" smtClean="0">
                <a:solidFill>
                  <a:schemeClr val="bg1"/>
                </a:solidFill>
              </a:rPr>
              <a:t>4. </a:t>
            </a:r>
          </a:p>
          <a:p>
            <a:pPr algn="just"/>
            <a:endParaRPr lang="ru-RU" sz="2400" b="1" dirty="0" smtClean="0">
              <a:solidFill>
                <a:schemeClr val="bg1"/>
              </a:solidFill>
            </a:endParaRPr>
          </a:p>
          <a:p>
            <a:pPr algn="just"/>
            <a:r>
              <a:rPr lang="ru-RU" sz="2400" b="1" dirty="0" smtClean="0">
                <a:solidFill>
                  <a:schemeClr val="bg1"/>
                </a:solidFill>
              </a:rPr>
              <a:t>Рекомендован к использованию Метод </a:t>
            </a:r>
            <a:r>
              <a:rPr lang="ru-RU" sz="2400" b="1" dirty="0">
                <a:solidFill>
                  <a:schemeClr val="bg1"/>
                </a:solidFill>
              </a:rPr>
              <a:t>запроса предложений на услугу, имеющую уникальные технические требования, в том числе: количество курсов, количество участников, форма доступа информации (форма теста, видео, другое), форма взаимодействия преподавателя и </a:t>
            </a:r>
            <a:r>
              <a:rPr lang="ru-RU" sz="2400" b="1" dirty="0" smtClean="0">
                <a:solidFill>
                  <a:schemeClr val="bg1"/>
                </a:solidFill>
              </a:rPr>
              <a:t>ученика.</a:t>
            </a:r>
            <a:endParaRPr lang="ru-RU" sz="2400" b="1" dirty="0">
              <a:solidFill>
                <a:schemeClr val="bg1"/>
              </a:solidFill>
            </a:endParaRPr>
          </a:p>
        </p:txBody>
      </p:sp>
    </p:spTree>
    <p:extLst>
      <p:ext uri="{BB962C8B-B14F-4D97-AF65-F5344CB8AC3E}">
        <p14:creationId xmlns:p14="http://schemas.microsoft.com/office/powerpoint/2010/main" val="2828002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70" y="1611054"/>
            <a:ext cx="11558588" cy="1949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861" y="3965332"/>
            <a:ext cx="11552238" cy="2277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Текст 1"/>
          <p:cNvSpPr>
            <a:spLocks noGrp="1"/>
          </p:cNvSpPr>
          <p:nvPr>
            <p:ph type="body" sz="quarter" idx="10"/>
          </p:nvPr>
        </p:nvSpPr>
        <p:spPr/>
        <p:txBody>
          <a:bodyPr/>
          <a:lstStyle/>
          <a:p>
            <a:r>
              <a:rPr lang="ru-RU" sz="3200" b="1" dirty="0"/>
              <a:t>ОТЧЕТНЫЕ СОБЫТИЯ ПО СОГЛАШЕНИЮ </a:t>
            </a:r>
          </a:p>
        </p:txBody>
      </p:sp>
      <p:sp>
        <p:nvSpPr>
          <p:cNvPr id="3" name="Прямоугольник 2"/>
          <p:cNvSpPr/>
          <p:nvPr/>
        </p:nvSpPr>
        <p:spPr>
          <a:xfrm>
            <a:off x="426425" y="1611987"/>
            <a:ext cx="11421207" cy="1815882"/>
          </a:xfrm>
          <a:prstGeom prst="rect">
            <a:avLst/>
          </a:prstGeom>
        </p:spPr>
        <p:txBody>
          <a:bodyPr wrap="square">
            <a:spAutoFit/>
          </a:bodyPr>
          <a:lstStyle/>
          <a:p>
            <a:pPr algn="ctr"/>
            <a:r>
              <a:rPr lang="ru-RU" sz="2800" b="1" dirty="0" smtClean="0">
                <a:solidFill>
                  <a:schemeClr val="bg1"/>
                </a:solidFill>
              </a:rPr>
              <a:t>Отчет </a:t>
            </a:r>
            <a:r>
              <a:rPr lang="ru-RU" sz="2800" b="1" dirty="0">
                <a:solidFill>
                  <a:schemeClr val="bg1"/>
                </a:solidFill>
              </a:rPr>
              <a:t>о достижении значений целевых </a:t>
            </a:r>
            <a:r>
              <a:rPr lang="ru-RU" sz="2800" b="1" dirty="0" smtClean="0">
                <a:solidFill>
                  <a:schemeClr val="bg1"/>
                </a:solidFill>
              </a:rPr>
              <a:t>показателей по результатам </a:t>
            </a:r>
            <a:r>
              <a:rPr lang="ru-RU" sz="2800" b="1" dirty="0">
                <a:solidFill>
                  <a:schemeClr val="bg1"/>
                </a:solidFill>
              </a:rPr>
              <a:t>предоставления гранта </a:t>
            </a:r>
            <a:r>
              <a:rPr lang="ru-RU" sz="2800" b="1" dirty="0" smtClean="0">
                <a:solidFill>
                  <a:schemeClr val="bg1"/>
                </a:solidFill>
              </a:rPr>
              <a:t>в соответствии с Соглашением </a:t>
            </a:r>
            <a:r>
              <a:rPr lang="ru-RU" sz="2800" b="1" dirty="0">
                <a:solidFill>
                  <a:schemeClr val="bg1"/>
                </a:solidFill>
              </a:rPr>
              <a:t>(Приложение №3 к Соглашению) до 22.01.2020 включительно 	</a:t>
            </a:r>
          </a:p>
        </p:txBody>
      </p:sp>
      <p:sp>
        <p:nvSpPr>
          <p:cNvPr id="4" name="TextBox 3"/>
          <p:cNvSpPr txBox="1"/>
          <p:nvPr/>
        </p:nvSpPr>
        <p:spPr>
          <a:xfrm>
            <a:off x="386861" y="4319289"/>
            <a:ext cx="11421207" cy="1569660"/>
          </a:xfrm>
          <a:prstGeom prst="rect">
            <a:avLst/>
          </a:prstGeom>
          <a:noFill/>
        </p:spPr>
        <p:txBody>
          <a:bodyPr wrap="square" rtlCol="0">
            <a:spAutoFit/>
          </a:bodyPr>
          <a:lstStyle/>
          <a:p>
            <a:pPr algn="ctr"/>
            <a:r>
              <a:rPr lang="ru-RU" sz="3200" b="1" dirty="0">
                <a:solidFill>
                  <a:schemeClr val="bg1"/>
                </a:solidFill>
              </a:rPr>
              <a:t>Отчет о расходах Получателя из средств гранта (Приложение №4 к Соглашению) до 22.01.2020 включительно </a:t>
            </a:r>
            <a:r>
              <a:rPr lang="ru-RU" sz="3200" b="1" dirty="0" smtClean="0">
                <a:solidFill>
                  <a:schemeClr val="bg1"/>
                </a:solidFill>
              </a:rPr>
              <a:t> </a:t>
            </a:r>
            <a:endParaRPr lang="ru-RU" sz="3200" b="1" dirty="0">
              <a:solidFill>
                <a:schemeClr val="bg1"/>
              </a:solidFill>
            </a:endParaRPr>
          </a:p>
        </p:txBody>
      </p:sp>
    </p:spTree>
    <p:extLst>
      <p:ext uri="{BB962C8B-B14F-4D97-AF65-F5344CB8AC3E}">
        <p14:creationId xmlns:p14="http://schemas.microsoft.com/office/powerpoint/2010/main" val="32536938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ru-RU" dirty="0" smtClean="0"/>
              <a:t>Спасибо за внимание</a:t>
            </a:r>
            <a:endParaRPr lang="ru-RU" dirty="0"/>
          </a:p>
        </p:txBody>
      </p:sp>
      <p:pic>
        <p:nvPicPr>
          <p:cNvPr id="5124" name="Picture 4" descr="ÐÐ¾ÑÐ¾Ð¶ÐµÐµ Ð¸Ð·Ð¾Ð±ÑÐ°Ð¶ÐµÐ½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442" y="1144516"/>
            <a:ext cx="467677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361309"/>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SOCIAL MEDIA">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6995</TotalTime>
  <Words>1724</Words>
  <Application>Microsoft Office PowerPoint</Application>
  <PresentationFormat>Широкоэкранный</PresentationFormat>
  <Paragraphs>144</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3</vt:i4>
      </vt:variant>
      <vt:variant>
        <vt:lpstr>Заголовки слайдов</vt:lpstr>
      </vt:variant>
      <vt:variant>
        <vt:i4>17</vt:i4>
      </vt:variant>
    </vt:vector>
  </HeadingPairs>
  <TitlesOfParts>
    <vt:vector size="23" baseType="lpstr">
      <vt:lpstr>Arial</vt:lpstr>
      <vt:lpstr>Arial Unicode MS</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avdeeva</dc:creator>
  <cp:lastModifiedBy>Администратор</cp:lastModifiedBy>
  <cp:revision>356</cp:revision>
  <cp:lastPrinted>2019-12-04T10:16:30Z</cp:lastPrinted>
  <dcterms:created xsi:type="dcterms:W3CDTF">2018-04-24T17:14:44Z</dcterms:created>
  <dcterms:modified xsi:type="dcterms:W3CDTF">2019-12-04T10:19:28Z</dcterms:modified>
</cp:coreProperties>
</file>